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30" r:id="rId2"/>
    <p:sldId id="518" r:id="rId3"/>
    <p:sldId id="621" r:id="rId4"/>
    <p:sldId id="622" r:id="rId5"/>
    <p:sldId id="646" r:id="rId6"/>
    <p:sldId id="647" r:id="rId7"/>
    <p:sldId id="623" r:id="rId8"/>
    <p:sldId id="517" r:id="rId9"/>
    <p:sldId id="624" r:id="rId10"/>
    <p:sldId id="625" r:id="rId11"/>
    <p:sldId id="626" r:id="rId12"/>
    <p:sldId id="627" r:id="rId13"/>
    <p:sldId id="648" r:id="rId14"/>
    <p:sldId id="628" r:id="rId15"/>
    <p:sldId id="629" r:id="rId16"/>
    <p:sldId id="630" r:id="rId17"/>
    <p:sldId id="631" r:id="rId18"/>
    <p:sldId id="632" r:id="rId19"/>
    <p:sldId id="633" r:id="rId20"/>
    <p:sldId id="649" r:id="rId21"/>
    <p:sldId id="635" r:id="rId22"/>
    <p:sldId id="536" r:id="rId23"/>
    <p:sldId id="537" r:id="rId24"/>
    <p:sldId id="637" r:id="rId25"/>
    <p:sldId id="641" r:id="rId26"/>
    <p:sldId id="642" r:id="rId27"/>
    <p:sldId id="643" r:id="rId28"/>
    <p:sldId id="639" r:id="rId29"/>
    <p:sldId id="640" r:id="rId30"/>
    <p:sldId id="650" r:id="rId31"/>
    <p:sldId id="644" r:id="rId32"/>
    <p:sldId id="645" r:id="rId33"/>
    <p:sldId id="651" r:id="rId34"/>
    <p:sldId id="652" r:id="rId35"/>
    <p:sldId id="653" r:id="rId36"/>
    <p:sldId id="654" r:id="rId37"/>
    <p:sldId id="277" r:id="rId38"/>
    <p:sldId id="271" r:id="rId39"/>
    <p:sldId id="278" r:id="rId40"/>
    <p:sldId id="655" r:id="rId41"/>
    <p:sldId id="656" r:id="rId42"/>
    <p:sldId id="657" r:id="rId43"/>
    <p:sldId id="658" r:id="rId44"/>
    <p:sldId id="6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76"/>
    <p:restoredTop sz="96932"/>
  </p:normalViewPr>
  <p:slideViewPr>
    <p:cSldViewPr snapToGrid="0" snapToObjects="1">
      <p:cViewPr varScale="1">
        <p:scale>
          <a:sx n="148" d="100"/>
          <a:sy n="148" d="100"/>
        </p:scale>
        <p:origin x="408"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10/18/20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32277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3946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34930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3176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36070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17408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63256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5914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16778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99521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24363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75333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510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82504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22900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94507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6163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2867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3010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713760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86420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4361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9607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57946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58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81494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78535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43522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79570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619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161469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658650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9002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97351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560605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235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97972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48132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5315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71515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63312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5243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404088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Utility_computing" TargetMode="External"/><Relationship Id="rId13" Type="http://schemas.openxmlformats.org/officeDocument/2006/relationships/hyperlink" Target="https://en.wikipedia.org/wiki/Cloud_computing#Service_models" TargetMode="External"/><Relationship Id="rId3" Type="http://schemas.openxmlformats.org/officeDocument/2006/relationships/image" Target="../media/image2.emf"/><Relationship Id="rId7" Type="http://schemas.openxmlformats.org/officeDocument/2006/relationships/hyperlink" Target="https://en.wikipedia.org/wiki/Serverless_computing#cite_note-techcrunch-lambda-1" TargetMode="External"/><Relationship Id="rId12" Type="http://schemas.openxmlformats.org/officeDocument/2006/relationships/hyperlink" Target="https://en.wikipedia.org/wiki/Peer-to-peer" TargetMode="External"/><Relationship Id="rId2" Type="http://schemas.openxmlformats.org/officeDocument/2006/relationships/notesSlide" Target="../notesSlides/notesSlide34.xml"/><Relationship Id="rId16" Type="http://schemas.openxmlformats.org/officeDocument/2006/relationships/hyperlink" Target="https://en.wikipedia.org/wiki/Serverless_computing" TargetMode="External"/><Relationship Id="rId1" Type="http://schemas.openxmlformats.org/officeDocument/2006/relationships/slideLayout" Target="../slideLayouts/slideLayout2.xml"/><Relationship Id="rId6" Type="http://schemas.openxmlformats.org/officeDocument/2006/relationships/hyperlink" Target="https://en.wikipedia.org/wiki/Server_(computing)" TargetMode="External"/><Relationship Id="rId11" Type="http://schemas.openxmlformats.org/officeDocument/2006/relationships/hyperlink" Target="https://en.wikipedia.org/wiki/Serverless_computing#cite_note-lambda-api-gateway-2" TargetMode="External"/><Relationship Id="rId5" Type="http://schemas.openxmlformats.org/officeDocument/2006/relationships/hyperlink" Target="https://en.wikipedia.org/wiki/Execution_model" TargetMode="External"/><Relationship Id="rId15" Type="http://schemas.openxmlformats.org/officeDocument/2006/relationships/hyperlink" Target="https://en.wikipedia.org/wiki/Function_as_a_service#cite_note-1" TargetMode="External"/><Relationship Id="rId10" Type="http://schemas.openxmlformats.org/officeDocument/2006/relationships/hyperlink" Target="https://en.wikipedia.org/wiki/Microservices" TargetMode="External"/><Relationship Id="rId4" Type="http://schemas.openxmlformats.org/officeDocument/2006/relationships/hyperlink" Target="https://en.wikipedia.org/wiki/Cloud_computing" TargetMode="External"/><Relationship Id="rId9" Type="http://schemas.openxmlformats.org/officeDocument/2006/relationships/hyperlink" Target="https://en.wikipedia.org/wiki/Software_deployment" TargetMode="External"/><Relationship Id="rId14" Type="http://schemas.openxmlformats.org/officeDocument/2006/relationships/hyperlink" Target="https://en.wikipedia.org/wiki/Computing_platfor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google.com/spreadsheets/d/16B6YgBy9sd_tmRGxjy9ANdrnL1MsYOY7-WlQqMm4j_w/edit#gid=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0" y="2184401"/>
            <a:ext cx="12192000" cy="29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eaLnBrk="1" hangingPunct="1">
              <a:spcBef>
                <a:spcPct val="0"/>
              </a:spcBef>
              <a:buFontTx/>
              <a:buNone/>
            </a:pPr>
            <a:r>
              <a:rPr lang="en-US" altLang="en-US" sz="2400" i="1" dirty="0">
                <a:solidFill>
                  <a:schemeClr val="bg1"/>
                </a:solidFill>
              </a:rPr>
              <a:t>Lecture 6: DynamoDB, Lambda Functions, SNS, API Gateway</a:t>
            </a: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2" name="Picture 1">
            <a:extLst>
              <a:ext uri="{FF2B5EF4-FFF2-40B4-BE49-F238E27FC236}">
                <a16:creationId xmlns:a16="http://schemas.microsoft.com/office/drawing/2014/main" id="{104E0C40-8800-514B-BB54-D714F1FB41A3}"/>
              </a:ext>
            </a:extLst>
          </p:cNvPr>
          <p:cNvPicPr>
            <a:picLocks noChangeAspect="1"/>
          </p:cNvPicPr>
          <p:nvPr/>
        </p:nvPicPr>
        <p:blipFill>
          <a:blip r:embed="rId4"/>
          <a:stretch>
            <a:fillRect/>
          </a:stretch>
        </p:blipFill>
        <p:spPr>
          <a:xfrm>
            <a:off x="304800" y="649876"/>
            <a:ext cx="11360727" cy="5468616"/>
          </a:xfrm>
          <a:prstGeom prst="rect">
            <a:avLst/>
          </a:prstGeom>
        </p:spPr>
      </p:pic>
      <p:sp>
        <p:nvSpPr>
          <p:cNvPr id="3" name="TextBox 2">
            <a:extLst>
              <a:ext uri="{FF2B5EF4-FFF2-40B4-BE49-F238E27FC236}">
                <a16:creationId xmlns:a16="http://schemas.microsoft.com/office/drawing/2014/main" id="{15383DF0-F936-C64A-8D6C-B3813B4FF7D3}"/>
              </a:ext>
            </a:extLst>
          </p:cNvPr>
          <p:cNvSpPr txBox="1"/>
          <p:nvPr/>
        </p:nvSpPr>
        <p:spPr>
          <a:xfrm>
            <a:off x="4011283" y="724619"/>
            <a:ext cx="6408870" cy="369332"/>
          </a:xfrm>
          <a:prstGeom prst="rect">
            <a:avLst/>
          </a:prstGeom>
          <a:noFill/>
        </p:spPr>
        <p:txBody>
          <a:bodyPr wrap="none" rtlCol="0">
            <a:spAutoFit/>
          </a:bodyPr>
          <a:lstStyle/>
          <a:p>
            <a:r>
              <a:rPr lang="en-US" dirty="0"/>
              <a:t>AWS DBaaS; Microsoft, Google and others have similar capabilities.</a:t>
            </a:r>
          </a:p>
        </p:txBody>
      </p:sp>
    </p:spTree>
    <p:extLst>
      <p:ext uri="{BB962C8B-B14F-4D97-AF65-F5344CB8AC3E}">
        <p14:creationId xmlns:p14="http://schemas.microsoft.com/office/powerpoint/2010/main" val="42492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 – Aurora Concept</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4" name="Picture 3">
            <a:extLst>
              <a:ext uri="{FF2B5EF4-FFF2-40B4-BE49-F238E27FC236}">
                <a16:creationId xmlns:a16="http://schemas.microsoft.com/office/drawing/2014/main" id="{D2C052D6-1557-B44A-A673-A7EC64027411}"/>
              </a:ext>
            </a:extLst>
          </p:cNvPr>
          <p:cNvPicPr>
            <a:picLocks noChangeAspect="1"/>
          </p:cNvPicPr>
          <p:nvPr/>
        </p:nvPicPr>
        <p:blipFill>
          <a:blip r:embed="rId4"/>
          <a:stretch>
            <a:fillRect/>
          </a:stretch>
        </p:blipFill>
        <p:spPr>
          <a:xfrm>
            <a:off x="340784" y="779810"/>
            <a:ext cx="8954376" cy="5443766"/>
          </a:xfrm>
          <a:prstGeom prst="rect">
            <a:avLst/>
          </a:prstGeom>
        </p:spPr>
      </p:pic>
      <p:sp>
        <p:nvSpPr>
          <p:cNvPr id="5" name="TextBox 4">
            <a:extLst>
              <a:ext uri="{FF2B5EF4-FFF2-40B4-BE49-F238E27FC236}">
                <a16:creationId xmlns:a16="http://schemas.microsoft.com/office/drawing/2014/main" id="{EC7DE27F-6B18-7E4C-8837-87C93859021C}"/>
              </a:ext>
            </a:extLst>
          </p:cNvPr>
          <p:cNvSpPr txBox="1"/>
          <p:nvPr/>
        </p:nvSpPr>
        <p:spPr>
          <a:xfrm>
            <a:off x="6409426" y="3566163"/>
            <a:ext cx="4537652" cy="2246769"/>
          </a:xfrm>
          <a:prstGeom prst="rect">
            <a:avLst/>
          </a:prstGeom>
          <a:solidFill>
            <a:schemeClr val="bg2">
              <a:lumMod val="90000"/>
            </a:schemeClr>
          </a:solidFill>
        </p:spPr>
        <p:txBody>
          <a:bodyPr wrap="none" rtlCol="0">
            <a:spAutoFit/>
          </a:bodyPr>
          <a:lstStyle/>
          <a:p>
            <a:pPr marL="285750" indent="-285750">
              <a:buFont typeface="Arial" panose="020B0604020202020204" pitchFamily="34" charset="0"/>
              <a:buChar char="•"/>
            </a:pPr>
            <a:r>
              <a:rPr lang="en-US" sz="2000" dirty="0"/>
              <a:t>AWS Aurora is Database-as-a-Service</a:t>
            </a:r>
          </a:p>
          <a:p>
            <a:pPr marL="285750" indent="-285750">
              <a:buFont typeface="Arial" panose="020B0604020202020204" pitchFamily="34" charset="0"/>
              <a:buChar char="•"/>
            </a:pPr>
            <a:r>
              <a:rPr lang="en-US" sz="2000" dirty="0"/>
              <a:t>AWS Relational is somewhere between</a:t>
            </a:r>
          </a:p>
          <a:p>
            <a:pPr marL="742950" lvl="1" indent="-285750">
              <a:buFont typeface="Arial" panose="020B0604020202020204" pitchFamily="34" charset="0"/>
              <a:buChar char="•"/>
            </a:pPr>
            <a:r>
              <a:rPr lang="en-US" sz="2000" dirty="0"/>
              <a:t>Database-as-a-Service</a:t>
            </a:r>
          </a:p>
          <a:p>
            <a:pPr marL="742950" lvl="1" indent="-285750">
              <a:buFont typeface="Arial" panose="020B0604020202020204" pitchFamily="34" charset="0"/>
              <a:buChar char="•"/>
            </a:pPr>
            <a:r>
              <a:rPr lang="en-US" sz="2000" dirty="0"/>
              <a:t>Cloud Delivered DB via VMs.</a:t>
            </a:r>
          </a:p>
          <a:p>
            <a:pPr marL="285750" indent="-285750">
              <a:buFont typeface="Arial" panose="020B0604020202020204" pitchFamily="34" charset="0"/>
              <a:buChar char="•"/>
            </a:pPr>
            <a:r>
              <a:rPr lang="en-US" sz="2000" dirty="0"/>
              <a:t>We will start with RDS;</a:t>
            </a:r>
            <a:br>
              <a:rPr lang="en-US" sz="2000" dirty="0"/>
            </a:br>
            <a:r>
              <a:rPr lang="en-US" sz="2000" dirty="0"/>
              <a:t>I had set up issues with Aurora</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52761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Demonstrate provisioning an instance. – RDS </a:t>
            </a:r>
          </a:p>
          <a:p>
            <a:endParaRPr lang="en-US" dirty="0"/>
          </a:p>
          <a:p>
            <a:r>
              <a:rPr lang="en-US" dirty="0"/>
              <a:t>MySQL Workbench</a:t>
            </a:r>
          </a:p>
          <a:p>
            <a:endParaRPr lang="en-US" dirty="0"/>
          </a:p>
          <a:p>
            <a:r>
              <a:rPr lang="en-US" dirty="0"/>
              <a:t>Concept of environment variables.</a:t>
            </a:r>
          </a:p>
          <a:p>
            <a:endParaRPr lang="en-US" dirty="0"/>
          </a:p>
          <a:p>
            <a:r>
              <a:rPr lang="en-US" dirty="0"/>
              <a:t>Demonstrate simple code. – </a:t>
            </a:r>
            <a:r>
              <a:rPr lang="en-US" dirty="0" err="1"/>
              <a:t>rdsexample.py</a:t>
            </a:r>
            <a:r>
              <a:rPr lang="en-US" dirty="0"/>
              <a:t> in the repo</a:t>
            </a:r>
          </a:p>
        </p:txBody>
      </p:sp>
    </p:spTree>
    <p:extLst>
      <p:ext uri="{BB962C8B-B14F-4D97-AF65-F5344CB8AC3E}">
        <p14:creationId xmlns:p14="http://schemas.microsoft.com/office/powerpoint/2010/main" val="7293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12 Factor Apps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en-US" sz="5400" i="1" dirty="0">
                <a:solidFill>
                  <a:prstClr val="white"/>
                </a:solidFill>
              </a:rPr>
              <a:t>AWS Secrets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3547403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Aside – 12 Factor Applications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6DC16247-EF0C-E04D-A824-C5EB2DC3C533}"/>
              </a:ext>
            </a:extLst>
          </p:cNvPr>
          <p:cNvPicPr>
            <a:picLocks noChangeAspect="1"/>
          </p:cNvPicPr>
          <p:nvPr/>
        </p:nvPicPr>
        <p:blipFill>
          <a:blip r:embed="rId4"/>
          <a:stretch>
            <a:fillRect/>
          </a:stretch>
        </p:blipFill>
        <p:spPr>
          <a:xfrm>
            <a:off x="1173193" y="656881"/>
            <a:ext cx="9224051" cy="5492042"/>
          </a:xfrm>
          <a:prstGeom prst="rect">
            <a:avLst/>
          </a:prstGeom>
        </p:spPr>
      </p:pic>
    </p:spTree>
    <p:extLst>
      <p:ext uri="{BB962C8B-B14F-4D97-AF65-F5344CB8AC3E}">
        <p14:creationId xmlns:p14="http://schemas.microsoft.com/office/powerpoint/2010/main" val="359299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Aside – 12 Factor Applications: Factor 3</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2" name="Picture 1">
            <a:extLst>
              <a:ext uri="{FF2B5EF4-FFF2-40B4-BE49-F238E27FC236}">
                <a16:creationId xmlns:a16="http://schemas.microsoft.com/office/drawing/2014/main" id="{B0790B45-38CE-2A46-AE0E-43AB0AA3CCB0}"/>
              </a:ext>
            </a:extLst>
          </p:cNvPr>
          <p:cNvPicPr>
            <a:picLocks noChangeAspect="1"/>
          </p:cNvPicPr>
          <p:nvPr/>
        </p:nvPicPr>
        <p:blipFill>
          <a:blip r:embed="rId4"/>
          <a:stretch>
            <a:fillRect/>
          </a:stretch>
        </p:blipFill>
        <p:spPr>
          <a:xfrm>
            <a:off x="2087591" y="665752"/>
            <a:ext cx="7867275" cy="5438715"/>
          </a:xfrm>
          <a:prstGeom prst="rect">
            <a:avLst/>
          </a:prstGeom>
        </p:spPr>
      </p:pic>
    </p:spTree>
    <p:extLst>
      <p:ext uri="{BB962C8B-B14F-4D97-AF65-F5344CB8AC3E}">
        <p14:creationId xmlns:p14="http://schemas.microsoft.com/office/powerpoint/2010/main" val="406977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11" name="Rectangle 7">
            <a:extLst>
              <a:ext uri="{FF2B5EF4-FFF2-40B4-BE49-F238E27FC236}">
                <a16:creationId xmlns:a16="http://schemas.microsoft.com/office/drawing/2014/main" id="{67E614DB-7624-9B43-B7BC-45D7086EEB30}"/>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What if I have a lot of stuff in a lot of places?</a:t>
            </a:r>
          </a:p>
        </p:txBody>
      </p:sp>
      <p:pic>
        <p:nvPicPr>
          <p:cNvPr id="3" name="Picture 2">
            <a:extLst>
              <a:ext uri="{FF2B5EF4-FFF2-40B4-BE49-F238E27FC236}">
                <a16:creationId xmlns:a16="http://schemas.microsoft.com/office/drawing/2014/main" id="{9D7191B6-7F45-A44E-A83D-49629ACD402C}"/>
              </a:ext>
            </a:extLst>
          </p:cNvPr>
          <p:cNvPicPr>
            <a:picLocks noChangeAspect="1"/>
          </p:cNvPicPr>
          <p:nvPr/>
        </p:nvPicPr>
        <p:blipFill>
          <a:blip r:embed="rId4"/>
          <a:stretch>
            <a:fillRect/>
          </a:stretch>
        </p:blipFill>
        <p:spPr>
          <a:xfrm>
            <a:off x="229928" y="677525"/>
            <a:ext cx="8879567" cy="5502950"/>
          </a:xfrm>
          <a:prstGeom prst="rect">
            <a:avLst/>
          </a:prstGeom>
        </p:spPr>
      </p:pic>
      <p:sp>
        <p:nvSpPr>
          <p:cNvPr id="5" name="Content Placeholder 4">
            <a:extLst>
              <a:ext uri="{FF2B5EF4-FFF2-40B4-BE49-F238E27FC236}">
                <a16:creationId xmlns:a16="http://schemas.microsoft.com/office/drawing/2014/main" id="{0B4440E9-4A4E-7542-91AE-C9A89A84987C}"/>
              </a:ext>
            </a:extLst>
          </p:cNvPr>
          <p:cNvSpPr>
            <a:spLocks noGrp="1"/>
          </p:cNvSpPr>
          <p:nvPr>
            <p:ph idx="1"/>
          </p:nvPr>
        </p:nvSpPr>
        <p:spPr>
          <a:xfrm>
            <a:off x="8445261" y="1759789"/>
            <a:ext cx="3541424" cy="4417174"/>
          </a:xfrm>
          <a:solidFill>
            <a:schemeClr val="bg1"/>
          </a:solidFill>
        </p:spPr>
        <p:txBody>
          <a:bodyPr>
            <a:normAutofit/>
          </a:bodyPr>
          <a:lstStyle/>
          <a:p>
            <a:r>
              <a:rPr lang="en-US" sz="2000" dirty="0"/>
              <a:t>Environment variables can be hard to manage in large, dynamic environments.</a:t>
            </a:r>
          </a:p>
          <a:p>
            <a:r>
              <a:rPr lang="en-US" sz="2000" dirty="0"/>
              <a:t>There are cloud services that</a:t>
            </a:r>
            <a:br>
              <a:rPr lang="en-US" sz="2000" dirty="0"/>
            </a:br>
            <a:r>
              <a:rPr lang="en-US" sz="2000" dirty="0"/>
              <a:t>provide capabilities.</a:t>
            </a:r>
          </a:p>
          <a:p>
            <a:r>
              <a:rPr lang="en-US" sz="2000" dirty="0"/>
              <a:t>This is an evolution of existing on-premise approaches to managing:</a:t>
            </a:r>
          </a:p>
          <a:p>
            <a:pPr lvl="1"/>
            <a:r>
              <a:rPr lang="en-US" sz="1600" dirty="0"/>
              <a:t>Keys.</a:t>
            </a:r>
          </a:p>
          <a:p>
            <a:pPr lvl="1"/>
            <a:r>
              <a:rPr lang="en-US" sz="1600" dirty="0"/>
              <a:t>Config information.</a:t>
            </a:r>
          </a:p>
          <a:p>
            <a:pPr lvl="1"/>
            <a:r>
              <a:rPr lang="en-US" sz="1600" dirty="0"/>
              <a:t>etc.</a:t>
            </a:r>
          </a:p>
        </p:txBody>
      </p:sp>
    </p:spTree>
    <p:extLst>
      <p:ext uri="{BB962C8B-B14F-4D97-AF65-F5344CB8AC3E}">
        <p14:creationId xmlns:p14="http://schemas.microsoft.com/office/powerpoint/2010/main" val="291418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11" name="Rectangle 7">
            <a:extLst>
              <a:ext uri="{FF2B5EF4-FFF2-40B4-BE49-F238E27FC236}">
                <a16:creationId xmlns:a16="http://schemas.microsoft.com/office/drawing/2014/main" id="{67E614DB-7624-9B43-B7BC-45D7086EEB30}"/>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AWS Secrets Manager</a:t>
            </a:r>
          </a:p>
        </p:txBody>
      </p:sp>
      <p:pic>
        <p:nvPicPr>
          <p:cNvPr id="6" name="Picture 5">
            <a:extLst>
              <a:ext uri="{FF2B5EF4-FFF2-40B4-BE49-F238E27FC236}">
                <a16:creationId xmlns:a16="http://schemas.microsoft.com/office/drawing/2014/main" id="{9330CD27-E15E-5F4C-BB97-6ED23F4D2E58}"/>
              </a:ext>
            </a:extLst>
          </p:cNvPr>
          <p:cNvPicPr>
            <a:picLocks noChangeAspect="1"/>
          </p:cNvPicPr>
          <p:nvPr/>
        </p:nvPicPr>
        <p:blipFill>
          <a:blip r:embed="rId4"/>
          <a:stretch>
            <a:fillRect/>
          </a:stretch>
        </p:blipFill>
        <p:spPr>
          <a:xfrm>
            <a:off x="772962" y="680904"/>
            <a:ext cx="10056064" cy="5496192"/>
          </a:xfrm>
          <a:prstGeom prst="rect">
            <a:avLst/>
          </a:prstGeom>
        </p:spPr>
      </p:pic>
      <p:sp>
        <p:nvSpPr>
          <p:cNvPr id="8" name="Rectangle 7">
            <a:extLst>
              <a:ext uri="{FF2B5EF4-FFF2-40B4-BE49-F238E27FC236}">
                <a16:creationId xmlns:a16="http://schemas.microsoft.com/office/drawing/2014/main" id="{D7E334C9-069B-E845-93B3-CA33A6CF2E09}"/>
              </a:ext>
            </a:extLst>
          </p:cNvPr>
          <p:cNvSpPr/>
          <p:nvPr/>
        </p:nvSpPr>
        <p:spPr>
          <a:xfrm>
            <a:off x="4452407" y="181689"/>
            <a:ext cx="6994845" cy="276999"/>
          </a:xfrm>
          <a:prstGeom prst="rect">
            <a:avLst/>
          </a:prstGeom>
        </p:spPr>
        <p:txBody>
          <a:bodyPr wrap="square">
            <a:spAutoFit/>
          </a:bodyPr>
          <a:lstStyle/>
          <a:p>
            <a:r>
              <a:rPr lang="en-US" sz="1200" dirty="0">
                <a:solidFill>
                  <a:schemeClr val="bg1"/>
                </a:solidFill>
              </a:rPr>
              <a:t>https://</a:t>
            </a:r>
            <a:r>
              <a:rPr lang="en-US" sz="1200" dirty="0" err="1">
                <a:solidFill>
                  <a:schemeClr val="bg1"/>
                </a:solidFill>
              </a:rPr>
              <a:t>www.slideshare.net</a:t>
            </a:r>
            <a:r>
              <a:rPr lang="en-US" sz="1200" dirty="0">
                <a:solidFill>
                  <a:schemeClr val="bg1"/>
                </a:solidFill>
              </a:rPr>
              <a:t>/</a:t>
            </a:r>
            <a:r>
              <a:rPr lang="en-US" sz="1200" dirty="0" err="1">
                <a:solidFill>
                  <a:schemeClr val="bg1"/>
                </a:solidFill>
              </a:rPr>
              <a:t>AmazonWebServices</a:t>
            </a:r>
            <a:r>
              <a:rPr lang="en-US" sz="1200" dirty="0">
                <a:solidFill>
                  <a:schemeClr val="bg1"/>
                </a:solidFill>
              </a:rPr>
              <a:t>/understanding-</a:t>
            </a:r>
            <a:r>
              <a:rPr lang="en-US" sz="1200" dirty="0" err="1">
                <a:solidFill>
                  <a:schemeClr val="bg1"/>
                </a:solidFill>
              </a:rPr>
              <a:t>aws</a:t>
            </a:r>
            <a:r>
              <a:rPr lang="en-US" sz="1200" dirty="0">
                <a:solidFill>
                  <a:schemeClr val="bg1"/>
                </a:solidFill>
              </a:rPr>
              <a:t>-secrets-manager-</a:t>
            </a:r>
            <a:r>
              <a:rPr lang="en-US" sz="1200" dirty="0" err="1">
                <a:solidFill>
                  <a:schemeClr val="bg1"/>
                </a:solidFill>
              </a:rPr>
              <a:t>aws</a:t>
            </a:r>
            <a:r>
              <a:rPr lang="en-US" sz="1200" dirty="0">
                <a:solidFill>
                  <a:schemeClr val="bg1"/>
                </a:solidFill>
              </a:rPr>
              <a:t>-online-tech-talks</a:t>
            </a:r>
          </a:p>
        </p:txBody>
      </p:sp>
    </p:spTree>
    <p:extLst>
      <p:ext uri="{BB962C8B-B14F-4D97-AF65-F5344CB8AC3E}">
        <p14:creationId xmlns:p14="http://schemas.microsoft.com/office/powerpoint/2010/main" val="3192003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11" name="Rectangle 7">
            <a:extLst>
              <a:ext uri="{FF2B5EF4-FFF2-40B4-BE49-F238E27FC236}">
                <a16:creationId xmlns:a16="http://schemas.microsoft.com/office/drawing/2014/main" id="{67E614DB-7624-9B43-B7BC-45D7086EEB30}"/>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AWS Secrets Manager</a:t>
            </a:r>
          </a:p>
        </p:txBody>
      </p:sp>
      <p:sp>
        <p:nvSpPr>
          <p:cNvPr id="8" name="Rectangle 7">
            <a:extLst>
              <a:ext uri="{FF2B5EF4-FFF2-40B4-BE49-F238E27FC236}">
                <a16:creationId xmlns:a16="http://schemas.microsoft.com/office/drawing/2014/main" id="{D7E334C9-069B-E845-93B3-CA33A6CF2E09}"/>
              </a:ext>
            </a:extLst>
          </p:cNvPr>
          <p:cNvSpPr/>
          <p:nvPr/>
        </p:nvSpPr>
        <p:spPr>
          <a:xfrm>
            <a:off x="4452407" y="181689"/>
            <a:ext cx="6994845" cy="276999"/>
          </a:xfrm>
          <a:prstGeom prst="rect">
            <a:avLst/>
          </a:prstGeom>
        </p:spPr>
        <p:txBody>
          <a:bodyPr wrap="square">
            <a:spAutoFit/>
          </a:bodyPr>
          <a:lstStyle/>
          <a:p>
            <a:r>
              <a:rPr lang="en-US" sz="1200" dirty="0">
                <a:solidFill>
                  <a:schemeClr val="bg1"/>
                </a:solidFill>
              </a:rPr>
              <a:t>https://</a:t>
            </a:r>
            <a:r>
              <a:rPr lang="en-US" sz="1200" dirty="0" err="1">
                <a:solidFill>
                  <a:schemeClr val="bg1"/>
                </a:solidFill>
              </a:rPr>
              <a:t>www.slideshare.net</a:t>
            </a:r>
            <a:r>
              <a:rPr lang="en-US" sz="1200" dirty="0">
                <a:solidFill>
                  <a:schemeClr val="bg1"/>
                </a:solidFill>
              </a:rPr>
              <a:t>/</a:t>
            </a:r>
            <a:r>
              <a:rPr lang="en-US" sz="1200" dirty="0" err="1">
                <a:solidFill>
                  <a:schemeClr val="bg1"/>
                </a:solidFill>
              </a:rPr>
              <a:t>AmazonWebServices</a:t>
            </a:r>
            <a:r>
              <a:rPr lang="en-US" sz="1200" dirty="0">
                <a:solidFill>
                  <a:schemeClr val="bg1"/>
                </a:solidFill>
              </a:rPr>
              <a:t>/understanding-</a:t>
            </a:r>
            <a:r>
              <a:rPr lang="en-US" sz="1200" dirty="0" err="1">
                <a:solidFill>
                  <a:schemeClr val="bg1"/>
                </a:solidFill>
              </a:rPr>
              <a:t>aws</a:t>
            </a:r>
            <a:r>
              <a:rPr lang="en-US" sz="1200" dirty="0">
                <a:solidFill>
                  <a:schemeClr val="bg1"/>
                </a:solidFill>
              </a:rPr>
              <a:t>-secrets-manager-</a:t>
            </a:r>
            <a:r>
              <a:rPr lang="en-US" sz="1200" dirty="0" err="1">
                <a:solidFill>
                  <a:schemeClr val="bg1"/>
                </a:solidFill>
              </a:rPr>
              <a:t>aws</a:t>
            </a:r>
            <a:r>
              <a:rPr lang="en-US" sz="1200" dirty="0">
                <a:solidFill>
                  <a:schemeClr val="bg1"/>
                </a:solidFill>
              </a:rPr>
              <a:t>-online-tech-talks</a:t>
            </a:r>
          </a:p>
        </p:txBody>
      </p:sp>
      <p:pic>
        <p:nvPicPr>
          <p:cNvPr id="2" name="Picture 1">
            <a:extLst>
              <a:ext uri="{FF2B5EF4-FFF2-40B4-BE49-F238E27FC236}">
                <a16:creationId xmlns:a16="http://schemas.microsoft.com/office/drawing/2014/main" id="{677F6A79-F9CF-9544-9CF8-7F5D2C09628D}"/>
              </a:ext>
            </a:extLst>
          </p:cNvPr>
          <p:cNvPicPr>
            <a:picLocks noChangeAspect="1"/>
          </p:cNvPicPr>
          <p:nvPr/>
        </p:nvPicPr>
        <p:blipFill>
          <a:blip r:embed="rId4"/>
          <a:stretch>
            <a:fillRect/>
          </a:stretch>
        </p:blipFill>
        <p:spPr>
          <a:xfrm>
            <a:off x="914400" y="636435"/>
            <a:ext cx="10207924" cy="5579191"/>
          </a:xfrm>
          <a:prstGeom prst="rect">
            <a:avLst/>
          </a:prstGeom>
        </p:spPr>
      </p:pic>
    </p:spTree>
    <p:extLst>
      <p:ext uri="{BB962C8B-B14F-4D97-AF65-F5344CB8AC3E}">
        <p14:creationId xmlns:p14="http://schemas.microsoft.com/office/powerpoint/2010/main" val="256682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Walkthrough of setting up secrets.</a:t>
            </a:r>
          </a:p>
          <a:p>
            <a:endParaRPr lang="en-US" dirty="0"/>
          </a:p>
          <a:p>
            <a:r>
              <a:rPr lang="en-US" dirty="0"/>
              <a:t>IAM, roles, API keys, etc.</a:t>
            </a:r>
          </a:p>
          <a:p>
            <a:endParaRPr lang="en-US" dirty="0"/>
          </a:p>
          <a:p>
            <a:r>
              <a:rPr lang="en-US" dirty="0"/>
              <a:t>Code example.</a:t>
            </a:r>
          </a:p>
          <a:p>
            <a:endParaRPr lang="en-US" dirty="0"/>
          </a:p>
          <a:p>
            <a:r>
              <a:rPr lang="en-US" dirty="0"/>
              <a:t>Page through SlideShare slides.</a:t>
            </a:r>
          </a:p>
        </p:txBody>
      </p:sp>
    </p:spTree>
    <p:extLst>
      <p:ext uri="{BB962C8B-B14F-4D97-AF65-F5344CB8AC3E}">
        <p14:creationId xmlns:p14="http://schemas.microsoft.com/office/powerpoint/2010/main" val="1259212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Content, Agenda</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176916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and Examples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89907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BF70D06D-AB1F-A64E-BA3C-E7B0F76584C7}"/>
              </a:ext>
            </a:extLst>
          </p:cNvPr>
          <p:cNvPicPr>
            <a:picLocks noChangeAspect="1"/>
          </p:cNvPicPr>
          <p:nvPr/>
        </p:nvPicPr>
        <p:blipFill>
          <a:blip r:embed="rId4"/>
          <a:stretch>
            <a:fillRect/>
          </a:stretch>
        </p:blipFill>
        <p:spPr>
          <a:xfrm>
            <a:off x="788194" y="584776"/>
            <a:ext cx="9980349" cy="5616977"/>
          </a:xfrm>
          <a:prstGeom prst="rect">
            <a:avLst/>
          </a:prstGeom>
        </p:spPr>
      </p:pic>
    </p:spTree>
    <p:extLst>
      <p:ext uri="{BB962C8B-B14F-4D97-AF65-F5344CB8AC3E}">
        <p14:creationId xmlns:p14="http://schemas.microsoft.com/office/powerpoint/2010/main" val="130209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Relational Data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pic>
        <p:nvPicPr>
          <p:cNvPr id="12" name="Picture 11">
            <a:extLst>
              <a:ext uri="{FF2B5EF4-FFF2-40B4-BE49-F238E27FC236}">
                <a16:creationId xmlns:a16="http://schemas.microsoft.com/office/drawing/2014/main" id="{72FC5335-B533-4646-AE77-206E09B37A1F}"/>
              </a:ext>
            </a:extLst>
          </p:cNvPr>
          <p:cNvPicPr>
            <a:picLocks noChangeAspect="1"/>
          </p:cNvPicPr>
          <p:nvPr/>
        </p:nvPicPr>
        <p:blipFill>
          <a:blip r:embed="rId4"/>
          <a:stretch>
            <a:fillRect/>
          </a:stretch>
        </p:blipFill>
        <p:spPr>
          <a:xfrm>
            <a:off x="520148" y="793119"/>
            <a:ext cx="9428922" cy="5376964"/>
          </a:xfrm>
          <a:prstGeom prst="rect">
            <a:avLst/>
          </a:prstGeom>
        </p:spPr>
      </p:pic>
      <p:sp>
        <p:nvSpPr>
          <p:cNvPr id="13" name="Rectangle 12">
            <a:extLst>
              <a:ext uri="{FF2B5EF4-FFF2-40B4-BE49-F238E27FC236}">
                <a16:creationId xmlns:a16="http://schemas.microsoft.com/office/drawing/2014/main" id="{5BB0590B-4F69-494F-BA7E-B4909C00874A}"/>
              </a:ext>
            </a:extLst>
          </p:cNvPr>
          <p:cNvSpPr/>
          <p:nvPr/>
        </p:nvSpPr>
        <p:spPr>
          <a:xfrm>
            <a:off x="4167808" y="1518675"/>
            <a:ext cx="6447183" cy="276999"/>
          </a:xfrm>
          <a:prstGeom prst="rect">
            <a:avLst/>
          </a:prstGeom>
          <a:solidFill>
            <a:sysClr val="window" lastClr="FFFFFF"/>
          </a:solid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ＭＳ Ｐゴシック" charset="-128"/>
              </a:rPr>
              <a:t>https://</a:t>
            </a:r>
            <a:r>
              <a:rPr kumimoji="0" lang="en-US" sz="1200" b="0" i="0" u="none" strike="noStrike" kern="0" cap="none" spc="0" normalizeH="0" baseline="0" noProof="0" dirty="0" err="1">
                <a:ln>
                  <a:noFill/>
                </a:ln>
                <a:solidFill>
                  <a:prstClr val="black"/>
                </a:solidFill>
                <a:effectLst/>
                <a:uLnTx/>
                <a:uFillTx/>
                <a:ea typeface="ＭＳ Ｐゴシック" charset="-128"/>
              </a:rPr>
              <a:t>www.slideshare.net</a:t>
            </a:r>
            <a:r>
              <a:rPr kumimoji="0" lang="en-US" sz="1200" b="0" i="0" u="none" strike="noStrike" kern="0" cap="none" spc="0" normalizeH="0" baseline="0" noProof="0" dirty="0">
                <a:ln>
                  <a:noFill/>
                </a:ln>
                <a:solidFill>
                  <a:prstClr val="black"/>
                </a:solidFill>
                <a:effectLst/>
                <a:uLnTx/>
                <a:uFillTx/>
                <a:ea typeface="ＭＳ Ｐゴシック" charset="-128"/>
              </a:rPr>
              <a:t>/</a:t>
            </a:r>
            <a:r>
              <a:rPr kumimoji="0" lang="en-US" sz="1200" b="0" i="0" u="none" strike="noStrike" kern="0" cap="none" spc="0" normalizeH="0" baseline="0" noProof="0" dirty="0" err="1">
                <a:ln>
                  <a:noFill/>
                </a:ln>
                <a:solidFill>
                  <a:prstClr val="black"/>
                </a:solidFill>
                <a:effectLst/>
                <a:uLnTx/>
                <a:uFillTx/>
                <a:ea typeface="ＭＳ Ｐゴシック" charset="-128"/>
              </a:rPr>
              <a:t>AmazonWebServices</a:t>
            </a:r>
            <a:r>
              <a:rPr kumimoji="0" lang="en-US" sz="1200" b="0" i="0" u="none" strike="noStrike" kern="0" cap="none" spc="0" normalizeH="0" baseline="0" noProof="0" dirty="0">
                <a:ln>
                  <a:noFill/>
                </a:ln>
                <a:solidFill>
                  <a:prstClr val="black"/>
                </a:solidFill>
                <a:effectLst/>
                <a:uLnTx/>
                <a:uFillTx/>
                <a:ea typeface="ＭＳ Ｐゴシック" charset="-128"/>
              </a:rPr>
              <a:t>/introduction-to-amazon-dynamodb-73191648</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064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70C93E-51F5-6940-898E-A6155570A7D4}"/>
              </a:ext>
            </a:extLst>
          </p:cNvPr>
          <p:cNvPicPr>
            <a:picLocks noChangeAspect="1"/>
          </p:cNvPicPr>
          <p:nvPr/>
        </p:nvPicPr>
        <p:blipFill>
          <a:blip r:embed="rId4"/>
          <a:stretch>
            <a:fillRect/>
          </a:stretch>
        </p:blipFill>
        <p:spPr>
          <a:xfrm>
            <a:off x="745264" y="916835"/>
            <a:ext cx="9462224" cy="5201657"/>
          </a:xfrm>
          <a:prstGeom prst="rect">
            <a:avLst/>
          </a:prstGeom>
        </p:spPr>
      </p:pic>
    </p:spTree>
    <p:extLst>
      <p:ext uri="{BB962C8B-B14F-4D97-AF65-F5344CB8AC3E}">
        <p14:creationId xmlns:p14="http://schemas.microsoft.com/office/powerpoint/2010/main" val="4013903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C77F9E-8DE5-7342-97D9-9F151ECE98ED}"/>
              </a:ext>
            </a:extLst>
          </p:cNvPr>
          <p:cNvPicPr>
            <a:picLocks noChangeAspect="1"/>
          </p:cNvPicPr>
          <p:nvPr/>
        </p:nvPicPr>
        <p:blipFill>
          <a:blip r:embed="rId4"/>
          <a:stretch>
            <a:fillRect/>
          </a:stretch>
        </p:blipFill>
        <p:spPr>
          <a:xfrm>
            <a:off x="1133250" y="741410"/>
            <a:ext cx="9635293" cy="5422778"/>
          </a:xfrm>
          <a:prstGeom prst="rect">
            <a:avLst/>
          </a:prstGeom>
        </p:spPr>
      </p:pic>
    </p:spTree>
    <p:extLst>
      <p:ext uri="{BB962C8B-B14F-4D97-AF65-F5344CB8AC3E}">
        <p14:creationId xmlns:p14="http://schemas.microsoft.com/office/powerpoint/2010/main" val="4248750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049193-4AC4-814D-BA1D-6B2BA2128BC8}"/>
              </a:ext>
            </a:extLst>
          </p:cNvPr>
          <p:cNvPicPr>
            <a:picLocks noChangeAspect="1"/>
          </p:cNvPicPr>
          <p:nvPr/>
        </p:nvPicPr>
        <p:blipFill>
          <a:blip r:embed="rId4"/>
          <a:stretch>
            <a:fillRect/>
          </a:stretch>
        </p:blipFill>
        <p:spPr>
          <a:xfrm>
            <a:off x="970779" y="734738"/>
            <a:ext cx="9588251" cy="5357029"/>
          </a:xfrm>
          <a:prstGeom prst="rect">
            <a:avLst/>
          </a:prstGeom>
        </p:spPr>
      </p:pic>
    </p:spTree>
    <p:extLst>
      <p:ext uri="{BB962C8B-B14F-4D97-AF65-F5344CB8AC3E}">
        <p14:creationId xmlns:p14="http://schemas.microsoft.com/office/powerpoint/2010/main" val="136393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2A4F513-DFE4-1047-8406-046DA0B3C20B}"/>
              </a:ext>
            </a:extLst>
          </p:cNvPr>
          <p:cNvPicPr>
            <a:picLocks noChangeAspect="1"/>
          </p:cNvPicPr>
          <p:nvPr/>
        </p:nvPicPr>
        <p:blipFill>
          <a:blip r:embed="rId4"/>
          <a:stretch>
            <a:fillRect/>
          </a:stretch>
        </p:blipFill>
        <p:spPr>
          <a:xfrm>
            <a:off x="862543" y="648225"/>
            <a:ext cx="9906000" cy="5534558"/>
          </a:xfrm>
          <a:prstGeom prst="rect">
            <a:avLst/>
          </a:prstGeom>
        </p:spPr>
      </p:pic>
    </p:spTree>
    <p:extLst>
      <p:ext uri="{BB962C8B-B14F-4D97-AF65-F5344CB8AC3E}">
        <p14:creationId xmlns:p14="http://schemas.microsoft.com/office/powerpoint/2010/main" val="1277859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139E2B-9659-834B-B835-926C48C7B172}"/>
              </a:ext>
            </a:extLst>
          </p:cNvPr>
          <p:cNvPicPr>
            <a:picLocks noChangeAspect="1"/>
          </p:cNvPicPr>
          <p:nvPr/>
        </p:nvPicPr>
        <p:blipFill>
          <a:blip r:embed="rId4"/>
          <a:stretch>
            <a:fillRect/>
          </a:stretch>
        </p:blipFill>
        <p:spPr>
          <a:xfrm>
            <a:off x="970139" y="700718"/>
            <a:ext cx="8122272" cy="5522857"/>
          </a:xfrm>
          <a:prstGeom prst="rect">
            <a:avLst/>
          </a:prstGeom>
        </p:spPr>
      </p:pic>
    </p:spTree>
    <p:extLst>
      <p:ext uri="{BB962C8B-B14F-4D97-AF65-F5344CB8AC3E}">
        <p14:creationId xmlns:p14="http://schemas.microsoft.com/office/powerpoint/2010/main" val="69602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E9B904-5CC1-0E4A-AF36-201FF39F6910}"/>
              </a:ext>
            </a:extLst>
          </p:cNvPr>
          <p:cNvPicPr>
            <a:picLocks noChangeAspect="1"/>
          </p:cNvPicPr>
          <p:nvPr/>
        </p:nvPicPr>
        <p:blipFill>
          <a:blip r:embed="rId4"/>
          <a:stretch>
            <a:fillRect/>
          </a:stretch>
        </p:blipFill>
        <p:spPr>
          <a:xfrm>
            <a:off x="992038" y="665408"/>
            <a:ext cx="9919964" cy="5582992"/>
          </a:xfrm>
          <a:prstGeom prst="rect">
            <a:avLst/>
          </a:prstGeom>
        </p:spPr>
      </p:pic>
    </p:spTree>
    <p:extLst>
      <p:ext uri="{BB962C8B-B14F-4D97-AF65-F5344CB8AC3E}">
        <p14:creationId xmlns:p14="http://schemas.microsoft.com/office/powerpoint/2010/main" val="332893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D03D03-6B71-E04C-B69A-787D5DD2813D}"/>
              </a:ext>
            </a:extLst>
          </p:cNvPr>
          <p:cNvPicPr>
            <a:picLocks noChangeAspect="1"/>
          </p:cNvPicPr>
          <p:nvPr/>
        </p:nvPicPr>
        <p:blipFill>
          <a:blip r:embed="rId4"/>
          <a:stretch>
            <a:fillRect/>
          </a:stretch>
        </p:blipFill>
        <p:spPr>
          <a:xfrm>
            <a:off x="745063" y="608375"/>
            <a:ext cx="10023480" cy="5641251"/>
          </a:xfrm>
          <a:prstGeom prst="rect">
            <a:avLst/>
          </a:prstGeom>
        </p:spPr>
      </p:pic>
    </p:spTree>
    <p:extLst>
      <p:ext uri="{BB962C8B-B14F-4D97-AF65-F5344CB8AC3E}">
        <p14:creationId xmlns:p14="http://schemas.microsoft.com/office/powerpoint/2010/main" val="906014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Today’s Agenda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881150"/>
            <a:ext cx="11778953" cy="5210617"/>
          </a:xfrm>
        </p:spPr>
        <p:txBody>
          <a:bodyPr>
            <a:noAutofit/>
          </a:bodyPr>
          <a:lstStyle/>
          <a:p>
            <a:pPr>
              <a:lnSpc>
                <a:spcPct val="100000"/>
              </a:lnSpc>
              <a:spcBef>
                <a:spcPts val="0"/>
              </a:spcBef>
            </a:pPr>
            <a:r>
              <a:rPr lang="en-US" sz="1800" dirty="0"/>
              <a:t>Class/project status</a:t>
            </a:r>
          </a:p>
          <a:p>
            <a:pPr>
              <a:lnSpc>
                <a:spcPct val="100000"/>
              </a:lnSpc>
              <a:spcBef>
                <a:spcPts val="0"/>
              </a:spcBef>
            </a:pPr>
            <a:r>
              <a:rPr lang="en-US" sz="1800" dirty="0"/>
              <a:t>Questions and answers?</a:t>
            </a:r>
          </a:p>
          <a:p>
            <a:pPr>
              <a:lnSpc>
                <a:spcPct val="100000"/>
              </a:lnSpc>
              <a:spcBef>
                <a:spcPts val="0"/>
              </a:spcBef>
            </a:pPr>
            <a:r>
              <a:rPr lang="en-US" sz="1800" dirty="0"/>
              <a:t>Data(bases)-as-a-Service</a:t>
            </a:r>
          </a:p>
          <a:p>
            <a:pPr lvl="1">
              <a:lnSpc>
                <a:spcPct val="100000"/>
              </a:lnSpc>
              <a:spcBef>
                <a:spcPts val="0"/>
              </a:spcBef>
            </a:pPr>
            <a:r>
              <a:rPr lang="en-US" sz="1600" dirty="0"/>
              <a:t>Concepts</a:t>
            </a:r>
          </a:p>
          <a:p>
            <a:pPr lvl="1">
              <a:lnSpc>
                <a:spcPct val="100000"/>
              </a:lnSpc>
              <a:spcBef>
                <a:spcPts val="0"/>
              </a:spcBef>
            </a:pPr>
            <a:r>
              <a:rPr lang="en-US" sz="1600" dirty="0"/>
              <a:t>Relational Data Service example and code</a:t>
            </a:r>
          </a:p>
          <a:p>
            <a:pPr lvl="1">
              <a:lnSpc>
                <a:spcPct val="100000"/>
              </a:lnSpc>
              <a:spcBef>
                <a:spcPts val="0"/>
              </a:spcBef>
            </a:pPr>
            <a:r>
              <a:rPr lang="en-US" sz="1600" dirty="0"/>
              <a:t>Environment variables</a:t>
            </a:r>
          </a:p>
          <a:p>
            <a:pPr>
              <a:lnSpc>
                <a:spcPct val="100000"/>
              </a:lnSpc>
              <a:spcBef>
                <a:spcPts val="0"/>
              </a:spcBef>
            </a:pPr>
            <a:r>
              <a:rPr lang="en-US" sz="1800" dirty="0"/>
              <a:t>First look at 12 Factor Apps</a:t>
            </a:r>
          </a:p>
          <a:p>
            <a:pPr lvl="1">
              <a:lnSpc>
                <a:spcPct val="100000"/>
              </a:lnSpc>
              <a:spcBef>
                <a:spcPts val="0"/>
              </a:spcBef>
            </a:pPr>
            <a:r>
              <a:rPr lang="en-US" sz="1600" dirty="0"/>
              <a:t>Concepts</a:t>
            </a:r>
          </a:p>
          <a:p>
            <a:pPr lvl="1">
              <a:lnSpc>
                <a:spcPct val="100000"/>
              </a:lnSpc>
              <a:spcBef>
                <a:spcPts val="0"/>
              </a:spcBef>
            </a:pPr>
            <a:r>
              <a:rPr lang="en-US" sz="1600" dirty="0"/>
              <a:t>Environment</a:t>
            </a:r>
          </a:p>
          <a:p>
            <a:pPr lvl="1">
              <a:lnSpc>
                <a:spcPct val="100000"/>
              </a:lnSpc>
              <a:spcBef>
                <a:spcPts val="0"/>
              </a:spcBef>
            </a:pPr>
            <a:r>
              <a:rPr lang="en-US" sz="1600" dirty="0"/>
              <a:t>AWS Secrets and examples</a:t>
            </a:r>
          </a:p>
          <a:p>
            <a:pPr>
              <a:lnSpc>
                <a:spcPct val="100000"/>
              </a:lnSpc>
              <a:spcBef>
                <a:spcPts val="0"/>
              </a:spcBef>
            </a:pPr>
            <a:r>
              <a:rPr lang="en-US" sz="1800" dirty="0"/>
              <a:t>DynamoDB concepts, overview, sample code.</a:t>
            </a:r>
          </a:p>
          <a:p>
            <a:pPr>
              <a:lnSpc>
                <a:spcPct val="100000"/>
              </a:lnSpc>
              <a:spcBef>
                <a:spcPts val="0"/>
              </a:spcBef>
            </a:pPr>
            <a:r>
              <a:rPr lang="en-US" sz="1800" dirty="0"/>
              <a:t>Lambda functions concepts, overview, sample code.</a:t>
            </a:r>
          </a:p>
          <a:p>
            <a:pPr>
              <a:lnSpc>
                <a:spcPct val="100000"/>
              </a:lnSpc>
              <a:spcBef>
                <a:spcPts val="0"/>
              </a:spcBef>
            </a:pPr>
            <a:r>
              <a:rPr lang="en-US" sz="1800" strike="sngStrike" dirty="0"/>
              <a:t>Simple Notification Service concepts, overview, web hooks, Slack, sample code.</a:t>
            </a:r>
          </a:p>
          <a:p>
            <a:pPr>
              <a:lnSpc>
                <a:spcPct val="100000"/>
              </a:lnSpc>
              <a:spcBef>
                <a:spcPts val="0"/>
              </a:spcBef>
            </a:pPr>
            <a:r>
              <a:rPr lang="en-US" sz="1800" strike="sngStrike" dirty="0"/>
              <a:t>Some REST API concepts:</a:t>
            </a:r>
          </a:p>
          <a:p>
            <a:pPr lvl="1">
              <a:lnSpc>
                <a:spcPct val="100000"/>
              </a:lnSpc>
              <a:spcBef>
                <a:spcPts val="0"/>
              </a:spcBef>
            </a:pPr>
            <a:r>
              <a:rPr lang="en-US" sz="1600" strike="sngStrike" dirty="0" err="1"/>
              <a:t>ETags</a:t>
            </a:r>
            <a:endParaRPr lang="en-US" sz="1600" strike="sngStrike" dirty="0"/>
          </a:p>
          <a:p>
            <a:pPr lvl="1">
              <a:lnSpc>
                <a:spcPct val="100000"/>
              </a:lnSpc>
              <a:spcBef>
                <a:spcPts val="0"/>
              </a:spcBef>
            </a:pPr>
            <a:r>
              <a:rPr lang="en-US" sz="1600" strike="sngStrike" dirty="0"/>
              <a:t>Asynchronous execution.</a:t>
            </a:r>
          </a:p>
          <a:p>
            <a:pPr>
              <a:lnSpc>
                <a:spcPct val="100000"/>
              </a:lnSpc>
              <a:spcBef>
                <a:spcPts val="0"/>
              </a:spcBef>
            </a:pPr>
            <a:r>
              <a:rPr lang="en-US" sz="1800" strike="sngStrike" dirty="0"/>
              <a:t>Putting the pieces together:</a:t>
            </a:r>
          </a:p>
          <a:p>
            <a:pPr lvl="1">
              <a:lnSpc>
                <a:spcPct val="100000"/>
              </a:lnSpc>
              <a:spcBef>
                <a:spcPts val="0"/>
              </a:spcBef>
            </a:pPr>
            <a:r>
              <a:rPr lang="en-US" sz="1600" strike="sngStrike" dirty="0"/>
              <a:t>Registration and security.</a:t>
            </a:r>
          </a:p>
          <a:p>
            <a:pPr lvl="1">
              <a:lnSpc>
                <a:spcPct val="100000"/>
              </a:lnSpc>
              <a:spcBef>
                <a:spcPts val="0"/>
              </a:spcBef>
            </a:pPr>
            <a:r>
              <a:rPr lang="en-US" sz="1600" strike="sngStrike" dirty="0"/>
              <a:t>Registration notification.</a:t>
            </a:r>
          </a:p>
        </p:txBody>
      </p:sp>
    </p:spTree>
    <p:extLst>
      <p:ext uri="{BB962C8B-B14F-4D97-AF65-F5344CB8AC3E}">
        <p14:creationId xmlns:p14="http://schemas.microsoft.com/office/powerpoint/2010/main" val="304336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Shared Everything</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Shared Nothing</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59603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Database Concepts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89DA4EC-6716-FF4D-96EC-EC872C90A823}"/>
              </a:ext>
            </a:extLst>
          </p:cNvPr>
          <p:cNvPicPr>
            <a:picLocks noChangeAspect="1"/>
          </p:cNvPicPr>
          <p:nvPr/>
        </p:nvPicPr>
        <p:blipFill>
          <a:blip r:embed="rId4"/>
          <a:stretch>
            <a:fillRect/>
          </a:stretch>
        </p:blipFill>
        <p:spPr>
          <a:xfrm>
            <a:off x="1122708" y="718642"/>
            <a:ext cx="8990252" cy="5417389"/>
          </a:xfrm>
          <a:prstGeom prst="rect">
            <a:avLst/>
          </a:prstGeom>
        </p:spPr>
      </p:pic>
    </p:spTree>
    <p:extLst>
      <p:ext uri="{BB962C8B-B14F-4D97-AF65-F5344CB8AC3E}">
        <p14:creationId xmlns:p14="http://schemas.microsoft.com/office/powerpoint/2010/main" val="1719411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Database Concepts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6DC100-38BC-F040-BF0B-3C7E28E0CD88}"/>
              </a:ext>
            </a:extLst>
          </p:cNvPr>
          <p:cNvPicPr>
            <a:picLocks noChangeAspect="1"/>
          </p:cNvPicPr>
          <p:nvPr/>
        </p:nvPicPr>
        <p:blipFill>
          <a:blip r:embed="rId4"/>
          <a:stretch>
            <a:fillRect/>
          </a:stretch>
        </p:blipFill>
        <p:spPr>
          <a:xfrm>
            <a:off x="1328468" y="622300"/>
            <a:ext cx="8927830" cy="5516793"/>
          </a:xfrm>
          <a:prstGeom prst="rect">
            <a:avLst/>
          </a:prstGeom>
        </p:spPr>
      </p:pic>
    </p:spTree>
    <p:extLst>
      <p:ext uri="{BB962C8B-B14F-4D97-AF65-F5344CB8AC3E}">
        <p14:creationId xmlns:p14="http://schemas.microsoft.com/office/powerpoint/2010/main" val="1290355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Function-as-a-Service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277508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Terminology and Definitions Stolen from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theWeb</a:t>
            </a:r>
            <a:endPar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836762"/>
            <a:ext cx="11013016" cy="5340201"/>
          </a:xfrm>
        </p:spPr>
        <p:txBody>
          <a:bodyPr>
            <a:normAutofit/>
          </a:bodyPr>
          <a:lstStyle/>
          <a:p>
            <a:r>
              <a:rPr lang="en-US" sz="1600" b="1" dirty="0"/>
              <a:t>Serverless computing</a:t>
            </a:r>
            <a:r>
              <a:rPr lang="en-US" sz="1600" dirty="0"/>
              <a:t> is a </a:t>
            </a:r>
            <a:r>
              <a:rPr lang="en-US" sz="1600" dirty="0">
                <a:hlinkClick r:id="rId4" tooltip="Cloud computing"/>
              </a:rPr>
              <a:t>cloud computing</a:t>
            </a:r>
            <a:r>
              <a:rPr lang="en-US" sz="1600" dirty="0"/>
              <a:t> </a:t>
            </a:r>
            <a:r>
              <a:rPr lang="en-US" sz="1600" dirty="0">
                <a:hlinkClick r:id="rId5" tooltip="Execution model"/>
              </a:rPr>
              <a:t>execution model</a:t>
            </a:r>
            <a:r>
              <a:rPr lang="en-US" sz="1600" dirty="0"/>
              <a:t> in which the cloud provider runs the </a:t>
            </a:r>
            <a:r>
              <a:rPr lang="en-US" sz="1600" dirty="0">
                <a:hlinkClick r:id="rId6" tooltip="Server (computing)"/>
              </a:rPr>
              <a:t>server</a:t>
            </a:r>
            <a:r>
              <a:rPr lang="en-US" sz="1600" dirty="0"/>
              <a:t>, and dynamically manages the allocation of machine resources. Pricing is based on the actual amount of resources consumed by an application, rather than on pre-purchased units of capacity.</a:t>
            </a:r>
            <a:r>
              <a:rPr lang="en-US" sz="1600" baseline="30000" dirty="0">
                <a:hlinkClick r:id="rId7"/>
              </a:rPr>
              <a:t>[1]</a:t>
            </a:r>
            <a:r>
              <a:rPr lang="en-US" sz="1600" dirty="0"/>
              <a:t> It can be a form of </a:t>
            </a:r>
            <a:r>
              <a:rPr lang="en-US" sz="1600" dirty="0">
                <a:hlinkClick r:id="rId8" tooltip="Utility computing"/>
              </a:rPr>
              <a:t>utility computing</a:t>
            </a:r>
            <a:r>
              <a:rPr lang="en-US" sz="1600" dirty="0"/>
              <a:t>.</a:t>
            </a:r>
            <a:br>
              <a:rPr lang="en-US" sz="1600" dirty="0"/>
            </a:br>
            <a:br>
              <a:rPr lang="en-US" sz="1600" dirty="0"/>
            </a:br>
            <a:r>
              <a:rPr lang="en-US" sz="1600" dirty="0"/>
              <a:t>Serverless computing can simplify the process of </a:t>
            </a:r>
            <a:r>
              <a:rPr lang="en-US" sz="1600" dirty="0">
                <a:hlinkClick r:id="rId9" tooltip="Software deployment"/>
              </a:rPr>
              <a:t>deploying code</a:t>
            </a:r>
            <a:r>
              <a:rPr lang="en-US" sz="1600" dirty="0"/>
              <a:t> into production. Scaling, capacity planning and maintenance operations may be hidden from the developer or operator. Serverless code can be used in conjunction with code deployed in traditional styles, such as </a:t>
            </a:r>
            <a:r>
              <a:rPr lang="en-US" sz="1600" dirty="0">
                <a:hlinkClick r:id="rId10" tooltip="Microservices"/>
              </a:rPr>
              <a:t>microservices</a:t>
            </a:r>
            <a:r>
              <a:rPr lang="en-US" sz="1600" dirty="0"/>
              <a:t>. Alternatively, applications can be written to be purely serverless and use no provisioned servers at all.</a:t>
            </a:r>
            <a:r>
              <a:rPr lang="en-US" sz="1600" baseline="30000" dirty="0">
                <a:hlinkClick r:id="rId11"/>
              </a:rPr>
              <a:t>[2]</a:t>
            </a:r>
            <a:r>
              <a:rPr lang="en-US" sz="1600" dirty="0"/>
              <a:t> This should not be confused with computing or networking models that do not require an actual server to function, such as </a:t>
            </a:r>
            <a:r>
              <a:rPr lang="en-US" sz="1600" dirty="0">
                <a:hlinkClick r:id="rId12" tooltip="Peer-to-peer"/>
              </a:rPr>
              <a:t>peer-to-peer</a:t>
            </a:r>
            <a:r>
              <a:rPr lang="en-US" sz="1600" dirty="0"/>
              <a:t> (P2P).”</a:t>
            </a:r>
          </a:p>
          <a:p>
            <a:endParaRPr lang="en-US" sz="1600" dirty="0"/>
          </a:p>
          <a:p>
            <a:r>
              <a:rPr lang="en-US" sz="1600" b="1" dirty="0"/>
              <a:t>Function as a service</a:t>
            </a:r>
            <a:r>
              <a:rPr lang="en-US" sz="1600" dirty="0"/>
              <a:t> (</a:t>
            </a:r>
            <a:r>
              <a:rPr lang="en-US" sz="1600" b="1" dirty="0" err="1"/>
              <a:t>FaaS</a:t>
            </a:r>
            <a:r>
              <a:rPr lang="en-US" sz="1600" dirty="0"/>
              <a:t>) is a category of </a:t>
            </a:r>
            <a:r>
              <a:rPr lang="en-US" sz="1600" dirty="0">
                <a:hlinkClick r:id="rId13" tooltip="Cloud computing"/>
              </a:rPr>
              <a:t>cloud computing services</a:t>
            </a:r>
            <a:r>
              <a:rPr lang="en-US" sz="1600" dirty="0"/>
              <a:t> that provides a </a:t>
            </a:r>
            <a:r>
              <a:rPr lang="en-US" sz="1600" dirty="0">
                <a:hlinkClick r:id="rId14" tooltip="Computing platform"/>
              </a:rPr>
              <a:t>platform</a:t>
            </a:r>
            <a:r>
              <a:rPr lang="en-US" sz="1600" dirty="0"/>
              <a:t> allowing customers to develop, run, and manage application functionalities without the complexity of building and maintaining the infrastructure typically associated with developing and launching an app.</a:t>
            </a:r>
            <a:r>
              <a:rPr lang="en-US" sz="1600" baseline="30000" dirty="0">
                <a:hlinkClick r:id="rId15"/>
              </a:rPr>
              <a:t>[1]</a:t>
            </a:r>
            <a:r>
              <a:rPr lang="en-US" sz="1600" dirty="0"/>
              <a:t> Building an application following this model is one way of achieving a "</a:t>
            </a:r>
            <a:r>
              <a:rPr lang="en-US" sz="1600" dirty="0">
                <a:hlinkClick r:id="rId16" tooltip="Serverless computing"/>
              </a:rPr>
              <a:t>serverless</a:t>
            </a:r>
            <a:r>
              <a:rPr lang="en-US" sz="1600" dirty="0"/>
              <a:t>" architecture, and is typically used when building </a:t>
            </a:r>
            <a:r>
              <a:rPr lang="en-US" sz="1600" dirty="0">
                <a:hlinkClick r:id="rId10" tooltip="Microservices"/>
              </a:rPr>
              <a:t>microservices</a:t>
            </a:r>
            <a:r>
              <a:rPr lang="en-US" sz="1600" dirty="0"/>
              <a:t> applications.”</a:t>
            </a:r>
          </a:p>
          <a:p>
            <a:endParaRPr lang="en-US" sz="1600" dirty="0"/>
          </a:p>
          <a:p>
            <a:r>
              <a:rPr lang="en-US" sz="1600" dirty="0"/>
              <a:t>That was baffling:</a:t>
            </a:r>
          </a:p>
          <a:p>
            <a:pPr lvl="1"/>
            <a:r>
              <a:rPr lang="en-US" sz="1200" dirty="0"/>
              <a:t>IaaS, CaaS – You control the SW stack and the cloud provides (virtual) HW.</a:t>
            </a:r>
          </a:p>
          <a:p>
            <a:pPr lvl="1"/>
            <a:r>
              <a:rPr lang="en-US" sz="1200" dirty="0"/>
              <a:t>PaaS – The cloud hides the lower layer SW and provides an application container (e.g. Flask) with “Your code goes here.” You are aware of container.</a:t>
            </a:r>
          </a:p>
          <a:p>
            <a:pPr lvl="1"/>
            <a:r>
              <a:rPr lang="en-US" sz="1200" dirty="0" err="1"/>
              <a:t>FaaS</a:t>
            </a:r>
            <a:r>
              <a:rPr lang="en-US" sz="1200" dirty="0"/>
              <a:t> – The cloud provides the container, and you implement functions (corresponding to routes in REST).</a:t>
            </a:r>
          </a:p>
        </p:txBody>
      </p:sp>
    </p:spTree>
    <p:extLst>
      <p:ext uri="{BB962C8B-B14F-4D97-AF65-F5344CB8AC3E}">
        <p14:creationId xmlns:p14="http://schemas.microsoft.com/office/powerpoint/2010/main" val="1068903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Serverless/Function-as-a-Service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29034668-71B0-B647-8477-D956A78104C5}"/>
              </a:ext>
            </a:extLst>
          </p:cNvPr>
          <p:cNvPicPr>
            <a:picLocks noChangeAspect="1"/>
          </p:cNvPicPr>
          <p:nvPr/>
        </p:nvPicPr>
        <p:blipFill>
          <a:blip r:embed="rId4"/>
          <a:stretch>
            <a:fillRect/>
          </a:stretch>
        </p:blipFill>
        <p:spPr>
          <a:xfrm>
            <a:off x="441426" y="815052"/>
            <a:ext cx="11057586" cy="5355031"/>
          </a:xfrm>
          <a:prstGeom prst="rect">
            <a:avLst/>
          </a:prstGeom>
        </p:spPr>
      </p:pic>
      <p:sp>
        <p:nvSpPr>
          <p:cNvPr id="6" name="Rectangle 5">
            <a:extLst>
              <a:ext uri="{FF2B5EF4-FFF2-40B4-BE49-F238E27FC236}">
                <a16:creationId xmlns:a16="http://schemas.microsoft.com/office/drawing/2014/main" id="{75D9677D-E086-9D40-A3BA-C6C365D76EFE}"/>
              </a:ext>
            </a:extLst>
          </p:cNvPr>
          <p:cNvSpPr/>
          <p:nvPr/>
        </p:nvSpPr>
        <p:spPr>
          <a:xfrm>
            <a:off x="441426" y="5701411"/>
            <a:ext cx="8192220" cy="338554"/>
          </a:xfrm>
          <a:prstGeom prst="rect">
            <a:avLst/>
          </a:prstGeom>
        </p:spPr>
        <p:txBody>
          <a:bodyPr wrap="square">
            <a:spAutoFit/>
          </a:bodyPr>
          <a:lstStyle/>
          <a:p>
            <a:r>
              <a:rPr lang="en-US" sz="1600" dirty="0"/>
              <a:t>https://</a:t>
            </a:r>
            <a:r>
              <a:rPr lang="en-US" sz="1600" dirty="0" err="1"/>
              <a:t>medium.com</a:t>
            </a:r>
            <a:r>
              <a:rPr lang="en-US" sz="1600" dirty="0"/>
              <a:t>/@</a:t>
            </a:r>
            <a:r>
              <a:rPr lang="en-US" sz="1600" dirty="0" err="1"/>
              <a:t>tanmayct</a:t>
            </a:r>
            <a:r>
              <a:rPr lang="en-US" sz="1600" dirty="0"/>
              <a:t>/serverless-architecture-function-as-a-service-19e127b8c990</a:t>
            </a:r>
          </a:p>
        </p:txBody>
      </p:sp>
    </p:spTree>
    <p:extLst>
      <p:ext uri="{BB962C8B-B14F-4D97-AF65-F5344CB8AC3E}">
        <p14:creationId xmlns:p14="http://schemas.microsoft.com/office/powerpoint/2010/main" val="790348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Perspectives on this Stuff</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2" name="Picture 1">
            <a:extLst>
              <a:ext uri="{FF2B5EF4-FFF2-40B4-BE49-F238E27FC236}">
                <a16:creationId xmlns:a16="http://schemas.microsoft.com/office/drawing/2014/main" id="{F307D883-84CF-9342-96D0-24F9DF436BE7}"/>
              </a:ext>
            </a:extLst>
          </p:cNvPr>
          <p:cNvPicPr>
            <a:picLocks noChangeAspect="1"/>
          </p:cNvPicPr>
          <p:nvPr/>
        </p:nvPicPr>
        <p:blipFill>
          <a:blip r:embed="rId4"/>
          <a:stretch>
            <a:fillRect/>
          </a:stretch>
        </p:blipFill>
        <p:spPr>
          <a:xfrm>
            <a:off x="235787" y="766233"/>
            <a:ext cx="4896929" cy="4539642"/>
          </a:xfrm>
          <a:prstGeom prst="rect">
            <a:avLst/>
          </a:prstGeom>
        </p:spPr>
      </p:pic>
      <p:pic>
        <p:nvPicPr>
          <p:cNvPr id="3" name="Picture 2">
            <a:extLst>
              <a:ext uri="{FF2B5EF4-FFF2-40B4-BE49-F238E27FC236}">
                <a16:creationId xmlns:a16="http://schemas.microsoft.com/office/drawing/2014/main" id="{C0EFB775-7000-014B-B1F1-4769BF923864}"/>
              </a:ext>
            </a:extLst>
          </p:cNvPr>
          <p:cNvPicPr>
            <a:picLocks noChangeAspect="1"/>
          </p:cNvPicPr>
          <p:nvPr/>
        </p:nvPicPr>
        <p:blipFill>
          <a:blip r:embed="rId5"/>
          <a:stretch>
            <a:fillRect/>
          </a:stretch>
        </p:blipFill>
        <p:spPr>
          <a:xfrm>
            <a:off x="6883879" y="766233"/>
            <a:ext cx="4787422" cy="4328747"/>
          </a:xfrm>
          <a:prstGeom prst="rect">
            <a:avLst/>
          </a:prstGeom>
        </p:spPr>
      </p:pic>
    </p:spTree>
    <p:extLst>
      <p:ext uri="{BB962C8B-B14F-4D97-AF65-F5344CB8AC3E}">
        <p14:creationId xmlns:p14="http://schemas.microsoft.com/office/powerpoint/2010/main" val="79182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1427412" y="2939355"/>
            <a:ext cx="211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Microservices </a:t>
            </a:r>
            <a:endParaRPr sz="1200"/>
          </a:p>
        </p:txBody>
      </p:sp>
      <p:sp>
        <p:nvSpPr>
          <p:cNvPr id="463" name="Shape 463"/>
          <p:cNvSpPr/>
          <p:nvPr/>
        </p:nvSpPr>
        <p:spPr>
          <a:xfrm>
            <a:off x="1480661" y="3476997"/>
            <a:ext cx="2515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Mobile Backends</a:t>
            </a:r>
            <a:endParaRPr sz="2267">
              <a:latin typeface="Helvetica Neue Light"/>
              <a:ea typeface="Helvetica Neue Light"/>
              <a:cs typeface="Helvetica Neue Light"/>
              <a:sym typeface="Helvetica Neue Light"/>
            </a:endParaRPr>
          </a:p>
        </p:txBody>
      </p:sp>
      <p:sp>
        <p:nvSpPr>
          <p:cNvPr id="464" name="Shape 464"/>
          <p:cNvSpPr/>
          <p:nvPr/>
        </p:nvSpPr>
        <p:spPr>
          <a:xfrm>
            <a:off x="1469588" y="4462611"/>
            <a:ext cx="537600" cy="348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2267">
                <a:latin typeface="Helvetica Neue Light"/>
                <a:ea typeface="Helvetica Neue Light"/>
                <a:cs typeface="Helvetica Neue Light"/>
                <a:sym typeface="Helvetica Neue Light"/>
              </a:rPr>
              <a:t>IoT</a:t>
            </a:r>
            <a:endParaRPr sz="1200"/>
          </a:p>
        </p:txBody>
      </p:sp>
      <p:pic>
        <p:nvPicPr>
          <p:cNvPr id="465" name="Shape 465" descr="pasted-image.pdf"/>
          <p:cNvPicPr preferRelativeResize="0"/>
          <p:nvPr/>
        </p:nvPicPr>
        <p:blipFill rotWithShape="1">
          <a:blip r:embed="rId3">
            <a:alphaModFix/>
          </a:blip>
          <a:srcRect/>
          <a:stretch/>
        </p:blipFill>
        <p:spPr>
          <a:xfrm>
            <a:off x="593328" y="2921496"/>
            <a:ext cx="384000" cy="384000"/>
          </a:xfrm>
          <a:prstGeom prst="rect">
            <a:avLst/>
          </a:prstGeom>
          <a:noFill/>
          <a:ln>
            <a:noFill/>
          </a:ln>
        </p:spPr>
      </p:pic>
      <p:pic>
        <p:nvPicPr>
          <p:cNvPr id="466" name="Shape 466" descr="pasted-image.pdf"/>
          <p:cNvPicPr preferRelativeResize="0"/>
          <p:nvPr/>
        </p:nvPicPr>
        <p:blipFill rotWithShape="1">
          <a:blip r:embed="rId4">
            <a:alphaModFix/>
          </a:blip>
          <a:srcRect/>
          <a:stretch/>
        </p:blipFill>
        <p:spPr>
          <a:xfrm>
            <a:off x="593328" y="3463231"/>
            <a:ext cx="512000" cy="375200"/>
          </a:xfrm>
          <a:prstGeom prst="rect">
            <a:avLst/>
          </a:prstGeom>
          <a:noFill/>
          <a:ln>
            <a:noFill/>
          </a:ln>
        </p:spPr>
      </p:pic>
      <p:grpSp>
        <p:nvGrpSpPr>
          <p:cNvPr id="467" name="Shape 467"/>
          <p:cNvGrpSpPr/>
          <p:nvPr/>
        </p:nvGrpSpPr>
        <p:grpSpPr>
          <a:xfrm>
            <a:off x="611468" y="4922770"/>
            <a:ext cx="4690272" cy="391013"/>
            <a:chOff x="0" y="0"/>
            <a:chExt cx="5003134" cy="556154"/>
          </a:xfrm>
        </p:grpSpPr>
        <p:sp>
          <p:nvSpPr>
            <p:cNvPr id="468" name="Shape 468"/>
            <p:cNvSpPr/>
            <p:nvPr/>
          </p:nvSpPr>
          <p:spPr>
            <a:xfrm>
              <a:off x="919234" y="60854"/>
              <a:ext cx="40839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Modest Stream Processing</a:t>
              </a:r>
              <a:endParaRPr sz="1200"/>
            </a:p>
          </p:txBody>
        </p:sp>
        <p:pic>
          <p:nvPicPr>
            <p:cNvPr id="469" name="Shape 469" descr="pasted-image.pdf"/>
            <p:cNvPicPr preferRelativeResize="0"/>
            <p:nvPr/>
          </p:nvPicPr>
          <p:blipFill rotWithShape="1">
            <a:blip r:embed="rId5">
              <a:alphaModFix/>
            </a:blip>
            <a:srcRect/>
            <a:stretch/>
          </p:blipFill>
          <p:spPr>
            <a:xfrm>
              <a:off x="0" y="0"/>
              <a:ext cx="546000" cy="546000"/>
            </a:xfrm>
            <a:prstGeom prst="rect">
              <a:avLst/>
            </a:prstGeom>
            <a:noFill/>
            <a:ln>
              <a:noFill/>
            </a:ln>
          </p:spPr>
        </p:pic>
      </p:grpSp>
      <p:pic>
        <p:nvPicPr>
          <p:cNvPr id="470" name="Shape 470" descr="pasted-image.pdf"/>
          <p:cNvPicPr preferRelativeResize="0"/>
          <p:nvPr/>
        </p:nvPicPr>
        <p:blipFill rotWithShape="1">
          <a:blip r:embed="rId6">
            <a:alphaModFix/>
          </a:blip>
          <a:srcRect/>
          <a:stretch/>
        </p:blipFill>
        <p:spPr>
          <a:xfrm>
            <a:off x="593328" y="4399359"/>
            <a:ext cx="384000" cy="384000"/>
          </a:xfrm>
          <a:prstGeom prst="rect">
            <a:avLst/>
          </a:prstGeom>
          <a:noFill/>
          <a:ln>
            <a:noFill/>
          </a:ln>
        </p:spPr>
      </p:pic>
      <p:grpSp>
        <p:nvGrpSpPr>
          <p:cNvPr id="471" name="Shape 471"/>
          <p:cNvGrpSpPr/>
          <p:nvPr/>
        </p:nvGrpSpPr>
        <p:grpSpPr>
          <a:xfrm>
            <a:off x="606631" y="3951944"/>
            <a:ext cx="3850844" cy="383875"/>
            <a:chOff x="0" y="0"/>
            <a:chExt cx="4107713" cy="546000"/>
          </a:xfrm>
        </p:grpSpPr>
        <p:sp>
          <p:nvSpPr>
            <p:cNvPr id="472" name="Shape 472"/>
            <p:cNvSpPr/>
            <p:nvPr/>
          </p:nvSpPr>
          <p:spPr>
            <a:xfrm>
              <a:off x="934313" y="46302"/>
              <a:ext cx="31734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Bots, ML Inferencing</a:t>
              </a:r>
              <a:endParaRPr sz="2267">
                <a:latin typeface="Helvetica Neue Light"/>
                <a:ea typeface="Helvetica Neue Light"/>
                <a:cs typeface="Helvetica Neue Light"/>
                <a:sym typeface="Helvetica Neue Light"/>
              </a:endParaRPr>
            </a:p>
          </p:txBody>
        </p:sp>
        <p:pic>
          <p:nvPicPr>
            <p:cNvPr id="473" name="Shape 473" descr="pasted-image.pdf"/>
            <p:cNvPicPr preferRelativeResize="0"/>
            <p:nvPr/>
          </p:nvPicPr>
          <p:blipFill rotWithShape="1">
            <a:blip r:embed="rId7">
              <a:alphaModFix/>
            </a:blip>
            <a:srcRect/>
            <a:stretch/>
          </p:blipFill>
          <p:spPr>
            <a:xfrm>
              <a:off x="0" y="0"/>
              <a:ext cx="546000" cy="546000"/>
            </a:xfrm>
            <a:prstGeom prst="rect">
              <a:avLst/>
            </a:prstGeom>
            <a:noFill/>
            <a:ln>
              <a:noFill/>
            </a:ln>
          </p:spPr>
        </p:pic>
      </p:grpSp>
      <p:sp>
        <p:nvSpPr>
          <p:cNvPr id="474" name="Shape 474"/>
          <p:cNvSpPr/>
          <p:nvPr/>
        </p:nvSpPr>
        <p:spPr>
          <a:xfrm>
            <a:off x="735775" y="1152673"/>
            <a:ext cx="4394400" cy="1366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6AA84F"/>
                </a:solidFill>
                <a:latin typeface="Helvetica Neue"/>
                <a:ea typeface="Helvetica Neue"/>
                <a:cs typeface="Helvetica Neue"/>
                <a:sym typeface="Helvetica Neue"/>
              </a:rPr>
              <a:t>good</a:t>
            </a:r>
            <a:r>
              <a:rPr lang="en" sz="3067">
                <a:latin typeface="Helvetica Neue Light"/>
                <a:ea typeface="Helvetica Neue Light"/>
                <a:cs typeface="Helvetica Neue Light"/>
                <a:sym typeface="Helvetica Neue Light"/>
              </a:rPr>
              <a:t> for</a:t>
            </a:r>
            <a:endParaRPr sz="1200"/>
          </a:p>
          <a:p>
            <a:pPr marL="0" lvl="2" indent="389457">
              <a:buClr>
                <a:srgbClr val="FFFB00"/>
              </a:buClr>
            </a:pPr>
            <a:r>
              <a:rPr lang="en" sz="2400" i="1">
                <a:latin typeface="Helvetica Neue"/>
                <a:ea typeface="Helvetica Neue"/>
                <a:cs typeface="Helvetica Neue"/>
                <a:sym typeface="Helvetica Neue"/>
              </a:rPr>
              <a:t>short-running</a:t>
            </a:r>
            <a:endParaRPr sz="1200"/>
          </a:p>
          <a:p>
            <a:pPr marL="0" lvl="2" indent="389457">
              <a:buClr>
                <a:srgbClr val="FFFB00"/>
              </a:buClr>
            </a:pPr>
            <a:r>
              <a:rPr lang="en" sz="2400" i="1">
                <a:latin typeface="Helvetica Neue"/>
                <a:ea typeface="Helvetica Neue"/>
                <a:cs typeface="Helvetica Neue"/>
                <a:sym typeface="Helvetica Neue"/>
              </a:rPr>
              <a:t>stateless</a:t>
            </a:r>
            <a:endParaRPr sz="1200"/>
          </a:p>
          <a:p>
            <a:pPr marL="0" lvl="2" indent="389457">
              <a:buClr>
                <a:srgbClr val="FFFB00"/>
              </a:buClr>
            </a:pPr>
            <a:r>
              <a:rPr lang="en" sz="2400" i="1">
                <a:latin typeface="Helvetica Neue"/>
                <a:ea typeface="Helvetica Neue"/>
                <a:cs typeface="Helvetica Neue"/>
                <a:sym typeface="Helvetica Neue"/>
              </a:rPr>
              <a:t>event-driven</a:t>
            </a:r>
            <a:endParaRPr sz="1200"/>
          </a:p>
        </p:txBody>
      </p:sp>
      <p:sp>
        <p:nvSpPr>
          <p:cNvPr id="475" name="Shape 475"/>
          <p:cNvSpPr/>
          <p:nvPr/>
        </p:nvSpPr>
        <p:spPr>
          <a:xfrm>
            <a:off x="6319519" y="1125884"/>
            <a:ext cx="5109200" cy="13128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FF0000"/>
                </a:solidFill>
                <a:latin typeface="Helvetica Neue"/>
                <a:ea typeface="Helvetica Neue"/>
                <a:cs typeface="Helvetica Neue"/>
                <a:sym typeface="Helvetica Neue"/>
              </a:rPr>
              <a:t>not good</a:t>
            </a:r>
            <a:r>
              <a:rPr lang="en" sz="3067">
                <a:solidFill>
                  <a:srgbClr val="FF0000"/>
                </a:solidFill>
                <a:latin typeface="Helvetica Neue Light"/>
                <a:ea typeface="Helvetica Neue Light"/>
                <a:cs typeface="Helvetica Neue Light"/>
                <a:sym typeface="Helvetica Neue Light"/>
              </a:rPr>
              <a:t> </a:t>
            </a:r>
            <a:r>
              <a:rPr lang="en" sz="3067">
                <a:latin typeface="Helvetica Neue Light"/>
                <a:ea typeface="Helvetica Neue Light"/>
                <a:cs typeface="Helvetica Neue Light"/>
                <a:sym typeface="Helvetica Neue Light"/>
              </a:rPr>
              <a:t>for</a:t>
            </a:r>
            <a:endParaRPr sz="1200"/>
          </a:p>
          <a:p>
            <a:pPr marL="0" lvl="5" indent="982109">
              <a:buClr>
                <a:srgbClr val="FFFB00"/>
              </a:buClr>
            </a:pPr>
            <a:r>
              <a:rPr lang="en" sz="2267" i="1">
                <a:latin typeface="Helvetica Neue"/>
                <a:ea typeface="Helvetica Neue"/>
                <a:cs typeface="Helvetica Neue"/>
                <a:sym typeface="Helvetica Neue"/>
              </a:rPr>
              <a:t>long-running</a:t>
            </a:r>
            <a:endParaRPr sz="1200"/>
          </a:p>
          <a:p>
            <a:pPr marL="0" lvl="5" indent="982109">
              <a:buClr>
                <a:srgbClr val="FFFB00"/>
              </a:buClr>
            </a:pPr>
            <a:r>
              <a:rPr lang="en" sz="2267" i="1">
                <a:latin typeface="Helvetica Neue"/>
                <a:ea typeface="Helvetica Neue"/>
                <a:cs typeface="Helvetica Neue"/>
                <a:sym typeface="Helvetica Neue"/>
              </a:rPr>
              <a:t>stateful</a:t>
            </a:r>
            <a:endParaRPr sz="1200"/>
          </a:p>
          <a:p>
            <a:pPr marL="0" lvl="5" indent="982109">
              <a:buClr>
                <a:srgbClr val="FFFB00"/>
              </a:buClr>
            </a:pPr>
            <a:r>
              <a:rPr lang="en" sz="2267" i="1">
                <a:latin typeface="Helvetica Neue"/>
                <a:ea typeface="Helvetica Neue"/>
                <a:cs typeface="Helvetica Neue"/>
                <a:sym typeface="Helvetica Neue"/>
              </a:rPr>
              <a:t>number crunching</a:t>
            </a:r>
            <a:endParaRPr sz="1200"/>
          </a:p>
        </p:txBody>
      </p:sp>
      <p:sp>
        <p:nvSpPr>
          <p:cNvPr id="476" name="Shape 476"/>
          <p:cNvSpPr/>
          <p:nvPr/>
        </p:nvSpPr>
        <p:spPr>
          <a:xfrm>
            <a:off x="7365999" y="2939355"/>
            <a:ext cx="160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Databases</a:t>
            </a:r>
            <a:endParaRPr sz="1200"/>
          </a:p>
        </p:txBody>
      </p:sp>
      <p:sp>
        <p:nvSpPr>
          <p:cNvPr id="477" name="Shape 477"/>
          <p:cNvSpPr/>
          <p:nvPr/>
        </p:nvSpPr>
        <p:spPr>
          <a:xfrm>
            <a:off x="7345743" y="3449836"/>
            <a:ext cx="3352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Deep Learning Training</a:t>
            </a:r>
            <a:endParaRPr sz="1200"/>
          </a:p>
        </p:txBody>
      </p:sp>
      <p:sp>
        <p:nvSpPr>
          <p:cNvPr id="478" name="Shape 478"/>
          <p:cNvSpPr/>
          <p:nvPr/>
        </p:nvSpPr>
        <p:spPr>
          <a:xfrm>
            <a:off x="7338556" y="3991943"/>
            <a:ext cx="4126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Heavy-Duty Stream Analytics</a:t>
            </a:r>
            <a:endParaRPr sz="1200"/>
          </a:p>
        </p:txBody>
      </p:sp>
      <p:sp>
        <p:nvSpPr>
          <p:cNvPr id="479" name="Shape 479"/>
          <p:cNvSpPr/>
          <p:nvPr/>
        </p:nvSpPr>
        <p:spPr>
          <a:xfrm>
            <a:off x="7347416" y="4485300"/>
            <a:ext cx="30312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Numerical Simulation</a:t>
            </a:r>
            <a:endParaRPr sz="1200"/>
          </a:p>
        </p:txBody>
      </p:sp>
      <p:sp>
        <p:nvSpPr>
          <p:cNvPr id="480" name="Shape 480"/>
          <p:cNvSpPr/>
          <p:nvPr/>
        </p:nvSpPr>
        <p:spPr>
          <a:xfrm>
            <a:off x="6498833" y="4462603"/>
            <a:ext cx="537600" cy="375200"/>
          </a:xfrm>
          <a:prstGeom prst="ellipse">
            <a:avLst/>
          </a:prstGeom>
          <a:blipFill rotWithShape="1">
            <a:blip r:embed="rId8">
              <a:alphaModFix/>
            </a:blip>
            <a:stretch>
              <a:fillRect/>
            </a:stretch>
          </a:blipFill>
          <a:ln>
            <a:noFill/>
          </a:ln>
          <a:effectLst>
            <a:outerShdw blurRad="38100" dist="25400" dir="5400000" rotWithShape="0">
              <a:srgbClr val="000000">
                <a:alpha val="49800"/>
              </a:srgbClr>
            </a:outerShdw>
          </a:effectLst>
        </p:spPr>
        <p:txBody>
          <a:bodyPr spcFirstLastPara="1" wrap="square" lIns="43667" tIns="43667" rIns="43667" bIns="43667" anchor="ctr" anchorCtr="0">
            <a:noAutofit/>
          </a:bodyPr>
          <a:lstStyle/>
          <a:p>
            <a:pPr algn="ctr">
              <a:buClr>
                <a:srgbClr val="FFFFFF"/>
              </a:buClr>
            </a:pPr>
            <a:r>
              <a:rPr lang="en" sz="1333" i="1">
                <a:solidFill>
                  <a:srgbClr val="FFFFFF"/>
                </a:solidFill>
                <a:latin typeface="Helvetica Neue"/>
                <a:ea typeface="Helvetica Neue"/>
                <a:cs typeface="Helvetica Neue"/>
                <a:sym typeface="Helvetica Neue"/>
              </a:rPr>
              <a:t>f(x)</a:t>
            </a:r>
            <a:endParaRPr sz="1200"/>
          </a:p>
        </p:txBody>
      </p:sp>
      <p:pic>
        <p:nvPicPr>
          <p:cNvPr id="481" name="Shape 481" descr="pasted-image.pdf"/>
          <p:cNvPicPr preferRelativeResize="0"/>
          <p:nvPr/>
        </p:nvPicPr>
        <p:blipFill rotWithShape="1">
          <a:blip r:embed="rId3">
            <a:alphaModFix/>
          </a:blip>
          <a:srcRect/>
          <a:stretch/>
        </p:blipFill>
        <p:spPr>
          <a:xfrm>
            <a:off x="6498828" y="2931505"/>
            <a:ext cx="384000" cy="384000"/>
          </a:xfrm>
          <a:prstGeom prst="rect">
            <a:avLst/>
          </a:prstGeom>
          <a:noFill/>
          <a:ln>
            <a:noFill/>
          </a:ln>
        </p:spPr>
      </p:pic>
      <p:pic>
        <p:nvPicPr>
          <p:cNvPr id="482" name="Shape 482" descr="pasted-image.pdf"/>
          <p:cNvPicPr preferRelativeResize="0"/>
          <p:nvPr/>
        </p:nvPicPr>
        <p:blipFill rotWithShape="1">
          <a:blip r:embed="rId5">
            <a:alphaModFix/>
          </a:blip>
          <a:srcRect/>
          <a:stretch/>
        </p:blipFill>
        <p:spPr>
          <a:xfrm>
            <a:off x="6498828" y="3467695"/>
            <a:ext cx="384000" cy="384000"/>
          </a:xfrm>
          <a:prstGeom prst="rect">
            <a:avLst/>
          </a:prstGeom>
          <a:noFill/>
          <a:ln>
            <a:noFill/>
          </a:ln>
        </p:spPr>
      </p:pic>
      <p:cxnSp>
        <p:nvCxnSpPr>
          <p:cNvPr id="483" name="Shape 483"/>
          <p:cNvCxnSpPr/>
          <p:nvPr/>
        </p:nvCxnSpPr>
        <p:spPr>
          <a:xfrm rot="10800000">
            <a:off x="6096000" y="661780"/>
            <a:ext cx="0" cy="5534400"/>
          </a:xfrm>
          <a:prstGeom prst="straightConnector1">
            <a:avLst/>
          </a:prstGeom>
          <a:noFill/>
          <a:ln w="25400" cap="flat" cmpd="sng">
            <a:solidFill>
              <a:srgbClr val="000000"/>
            </a:solidFill>
            <a:prstDash val="solid"/>
            <a:miter lim="8000"/>
            <a:headEnd type="none" w="sm" len="sm"/>
            <a:tailEnd type="none" w="sm" len="sm"/>
          </a:ln>
        </p:spPr>
      </p:cxnSp>
      <p:sp>
        <p:nvSpPr>
          <p:cNvPr id="484" name="Shape 484"/>
          <p:cNvSpPr/>
          <p:nvPr/>
        </p:nvSpPr>
        <p:spPr>
          <a:xfrm>
            <a:off x="984140" y="1078724"/>
            <a:ext cx="226400" cy="455600"/>
          </a:xfrm>
          <a:prstGeom prst="rect">
            <a:avLst/>
          </a:prstGeom>
          <a:noFill/>
          <a:ln>
            <a:noFill/>
          </a:ln>
        </p:spPr>
        <p:txBody>
          <a:bodyPr spcFirstLastPara="1" wrap="square" lIns="43667" tIns="43667" rIns="43667" bIns="43667" anchor="ctr" anchorCtr="0">
            <a:noAutofit/>
          </a:bodyPr>
          <a:lstStyle/>
          <a:p>
            <a:pPr algn="ctr">
              <a:buClr>
                <a:schemeClr val="accent1"/>
              </a:buClr>
            </a:pPr>
            <a:r>
              <a:rPr lang="en" sz="3067">
                <a:solidFill>
                  <a:schemeClr val="accent1"/>
                </a:solidFill>
                <a:latin typeface="Helvetica Neue Light"/>
                <a:ea typeface="Helvetica Neue Light"/>
                <a:cs typeface="Helvetica Neue Light"/>
                <a:sym typeface="Helvetica Neue Light"/>
              </a:rPr>
              <a:t> </a:t>
            </a:r>
            <a:endParaRPr sz="1200"/>
          </a:p>
        </p:txBody>
      </p:sp>
      <p:sp>
        <p:nvSpPr>
          <p:cNvPr id="485" name="Shape 485"/>
          <p:cNvSpPr/>
          <p:nvPr/>
        </p:nvSpPr>
        <p:spPr>
          <a:xfrm>
            <a:off x="620533" y="232172"/>
            <a:ext cx="4672400" cy="392800"/>
          </a:xfrm>
          <a:prstGeom prst="rect">
            <a:avLst/>
          </a:prstGeom>
          <a:noFill/>
          <a:ln>
            <a:noFill/>
          </a:ln>
        </p:spPr>
        <p:txBody>
          <a:bodyPr spcFirstLastPara="1" wrap="square" lIns="43667" tIns="43667" rIns="43667" bIns="43667" anchor="ctr" anchorCtr="0">
            <a:noAutofit/>
          </a:bodyPr>
          <a:lstStyle/>
          <a:p>
            <a:pPr algn="ctr">
              <a:buClr>
                <a:srgbClr val="FFFB00"/>
              </a:buClr>
            </a:pPr>
            <a:r>
              <a:rPr lang="en" sz="2533" i="1">
                <a:latin typeface="Helvetica Neue"/>
                <a:ea typeface="Helvetica Neue"/>
                <a:cs typeface="Helvetica Neue"/>
                <a:sym typeface="Helvetica Neue"/>
              </a:rPr>
              <a:t>What is Serverless good for?</a:t>
            </a:r>
            <a:endParaRPr sz="1200"/>
          </a:p>
        </p:txBody>
      </p:sp>
      <p:sp>
        <p:nvSpPr>
          <p:cNvPr id="486" name="Shape 486"/>
          <p:cNvSpPr/>
          <p:nvPr/>
        </p:nvSpPr>
        <p:spPr>
          <a:xfrm>
            <a:off x="1490480" y="5456411"/>
            <a:ext cx="3850800" cy="5088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Service integration</a:t>
            </a:r>
            <a:endParaRPr sz="1200"/>
          </a:p>
        </p:txBody>
      </p:sp>
      <p:pic>
        <p:nvPicPr>
          <p:cNvPr id="487" name="Shape 487" descr="pasted-image.pdf"/>
          <p:cNvPicPr preferRelativeResize="0"/>
          <p:nvPr/>
        </p:nvPicPr>
        <p:blipFill rotWithShape="1">
          <a:blip r:embed="rId3">
            <a:alphaModFix/>
          </a:blip>
          <a:srcRect/>
          <a:stretch/>
        </p:blipFill>
        <p:spPr>
          <a:xfrm>
            <a:off x="605235" y="5456411"/>
            <a:ext cx="384000" cy="384000"/>
          </a:xfrm>
          <a:prstGeom prst="rect">
            <a:avLst/>
          </a:prstGeom>
          <a:noFill/>
          <a:ln>
            <a:noFill/>
          </a:ln>
        </p:spPr>
      </p:pic>
      <p:sp>
        <p:nvSpPr>
          <p:cNvPr id="488" name="Shape 488"/>
          <p:cNvSpPr/>
          <p:nvPr/>
        </p:nvSpPr>
        <p:spPr>
          <a:xfrm>
            <a:off x="7334676" y="4964897"/>
            <a:ext cx="2383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Video Streaming</a:t>
            </a:r>
            <a:endParaRPr sz="1200"/>
          </a:p>
        </p:txBody>
      </p:sp>
      <p:pic>
        <p:nvPicPr>
          <p:cNvPr id="489" name="Shape 489" descr="pasted-image.png"/>
          <p:cNvPicPr preferRelativeResize="0"/>
          <p:nvPr/>
        </p:nvPicPr>
        <p:blipFill rotWithShape="1">
          <a:blip r:embed="rId9">
            <a:alphaModFix/>
          </a:blip>
          <a:srcRect/>
          <a:stretch/>
        </p:blipFill>
        <p:spPr>
          <a:xfrm>
            <a:off x="6511573" y="4947039"/>
            <a:ext cx="384000" cy="384000"/>
          </a:xfrm>
          <a:prstGeom prst="rect">
            <a:avLst/>
          </a:prstGeom>
          <a:noFill/>
          <a:ln>
            <a:noFill/>
          </a:ln>
        </p:spPr>
      </p:pic>
      <p:pic>
        <p:nvPicPr>
          <p:cNvPr id="490" name="Shape 490" descr="pasted-image.pdf"/>
          <p:cNvPicPr preferRelativeResize="0"/>
          <p:nvPr/>
        </p:nvPicPr>
        <p:blipFill rotWithShape="1">
          <a:blip r:embed="rId5">
            <a:alphaModFix/>
          </a:blip>
          <a:srcRect/>
          <a:stretch/>
        </p:blipFill>
        <p:spPr>
          <a:xfrm>
            <a:off x="6522640" y="3996035"/>
            <a:ext cx="384000" cy="384000"/>
          </a:xfrm>
          <a:prstGeom prst="rect">
            <a:avLst/>
          </a:prstGeom>
          <a:noFill/>
          <a:ln>
            <a:noFill/>
          </a:ln>
        </p:spPr>
      </p:pic>
      <p:pic>
        <p:nvPicPr>
          <p:cNvPr id="491" name="Shape 491" descr="pasted-image.png"/>
          <p:cNvPicPr preferRelativeResize="0"/>
          <p:nvPr/>
        </p:nvPicPr>
        <p:blipFill rotWithShape="1">
          <a:blip r:embed="rId10">
            <a:alphaModFix/>
          </a:blip>
          <a:srcRect/>
          <a:stretch/>
        </p:blipFill>
        <p:spPr>
          <a:xfrm>
            <a:off x="4229161" y="1682841"/>
            <a:ext cx="848000" cy="749600"/>
          </a:xfrm>
          <a:prstGeom prst="rect">
            <a:avLst/>
          </a:prstGeom>
          <a:noFill/>
          <a:ln>
            <a:noFill/>
          </a:ln>
        </p:spPr>
      </p:pic>
      <p:pic>
        <p:nvPicPr>
          <p:cNvPr id="492" name="Shape 492" descr="pasted-image.png"/>
          <p:cNvPicPr preferRelativeResize="0"/>
          <p:nvPr/>
        </p:nvPicPr>
        <p:blipFill rotWithShape="1">
          <a:blip r:embed="rId11">
            <a:alphaModFix/>
          </a:blip>
          <a:srcRect/>
          <a:stretch/>
        </p:blipFill>
        <p:spPr>
          <a:xfrm>
            <a:off x="10488651" y="1682841"/>
            <a:ext cx="848000" cy="749600"/>
          </a:xfrm>
          <a:prstGeom prst="rect">
            <a:avLst/>
          </a:prstGeom>
          <a:noFill/>
          <a:ln>
            <a:noFill/>
          </a:ln>
        </p:spPr>
      </p:pic>
      <p:sp>
        <p:nvSpPr>
          <p:cNvPr id="2" name="Rectangle 1">
            <a:extLst>
              <a:ext uri="{FF2B5EF4-FFF2-40B4-BE49-F238E27FC236}">
                <a16:creationId xmlns:a16="http://schemas.microsoft.com/office/drawing/2014/main" id="{AD6988B0-742A-6140-9FF0-E2ECB578A2EE}"/>
              </a:ext>
            </a:extLst>
          </p:cNvPr>
          <p:cNvSpPr/>
          <p:nvPr/>
        </p:nvSpPr>
        <p:spPr>
          <a:xfrm>
            <a:off x="1097339" y="6119425"/>
            <a:ext cx="8262317" cy="369332"/>
          </a:xfrm>
          <a:prstGeom prst="rect">
            <a:avLst/>
          </a:prstGeom>
        </p:spPr>
        <p:txBody>
          <a:bodyPr wrap="square">
            <a:spAutoFit/>
          </a:bodyPr>
          <a:lstStyle/>
          <a:p>
            <a:r>
              <a:rPr lang="en-US" dirty="0"/>
              <a:t>https://</a:t>
            </a:r>
            <a:r>
              <a:rPr lang="en-US" dirty="0" err="1"/>
              <a:t>www.serverlesscomputing.org</a:t>
            </a:r>
            <a:r>
              <a:rPr lang="en-US" dirty="0"/>
              <a:t>/wosc3/presentations/</a:t>
            </a:r>
            <a:r>
              <a:rPr lang="en-US" dirty="0" err="1"/>
              <a:t>intro.pptx</a:t>
            </a:r>
            <a:endParaRPr lang="en-US" dirty="0"/>
          </a:p>
        </p:txBody>
      </p:sp>
    </p:spTree>
    <p:extLst>
      <p:ext uri="{BB962C8B-B14F-4D97-AF65-F5344CB8AC3E}">
        <p14:creationId xmlns:p14="http://schemas.microsoft.com/office/powerpoint/2010/main" val="1433394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502341" y="1689836"/>
            <a:ext cx="5165200" cy="482000"/>
          </a:xfrm>
          <a:prstGeom prst="rect">
            <a:avLst/>
          </a:prstGeom>
          <a:noFill/>
          <a:ln>
            <a:noFill/>
          </a:ln>
        </p:spPr>
        <p:txBody>
          <a:bodyPr spcFirstLastPara="1" wrap="square" lIns="25400" tIns="25400" rIns="25400" bIns="25400" anchor="ctr" anchorCtr="0">
            <a:noAutofit/>
          </a:bodyPr>
          <a:lstStyle/>
          <a:p>
            <a:r>
              <a:rPr lang="en" sz="2800">
                <a:solidFill>
                  <a:srgbClr val="142936"/>
                </a:solidFill>
                <a:latin typeface="Calibri"/>
                <a:ea typeface="Calibri"/>
                <a:cs typeface="Calibri"/>
                <a:sym typeface="Calibri"/>
              </a:rPr>
              <a:t>Runs code </a:t>
            </a:r>
            <a:r>
              <a:rPr lang="en" sz="2800" b="1">
                <a:solidFill>
                  <a:srgbClr val="142936"/>
                </a:solidFill>
                <a:latin typeface="Helvetica Neue"/>
                <a:ea typeface="Helvetica Neue"/>
                <a:cs typeface="Helvetica Neue"/>
                <a:sym typeface="Helvetica Neue"/>
              </a:rPr>
              <a:t>in response </a:t>
            </a:r>
            <a:r>
              <a:rPr lang="en" sz="2800">
                <a:solidFill>
                  <a:srgbClr val="142936"/>
                </a:solidFill>
                <a:latin typeface="Calibri"/>
                <a:ea typeface="Calibri"/>
                <a:cs typeface="Calibri"/>
                <a:sym typeface="Calibri"/>
              </a:rPr>
              <a:t>to events</a:t>
            </a:r>
            <a:endParaRPr sz="1467"/>
          </a:p>
        </p:txBody>
      </p:sp>
      <p:sp>
        <p:nvSpPr>
          <p:cNvPr id="418" name="Shape 418"/>
          <p:cNvSpPr/>
          <p:nvPr/>
        </p:nvSpPr>
        <p:spPr>
          <a:xfrm>
            <a:off x="502341" y="3152295"/>
            <a:ext cx="5165200" cy="1544000"/>
          </a:xfrm>
          <a:prstGeom prst="rect">
            <a:avLst/>
          </a:prstGeom>
          <a:noFill/>
          <a:ln>
            <a:noFill/>
          </a:ln>
        </p:spPr>
        <p:txBody>
          <a:bodyPr spcFirstLastPara="1" wrap="square" lIns="25400" tIns="25400" rIns="25400" bIns="25400" anchor="ctr" anchorCtr="0">
            <a:noAutofit/>
          </a:bodyPr>
          <a:lstStyle/>
          <a:p>
            <a:r>
              <a:rPr lang="en" sz="4800">
                <a:solidFill>
                  <a:srgbClr val="142936"/>
                </a:solidFill>
                <a:latin typeface="Calibri"/>
                <a:ea typeface="Calibri"/>
                <a:cs typeface="Calibri"/>
                <a:sym typeface="Calibri"/>
              </a:rPr>
              <a:t>Event-programming model</a:t>
            </a:r>
            <a:endParaRPr sz="1467"/>
          </a:p>
        </p:txBody>
      </p:sp>
      <p:cxnSp>
        <p:nvCxnSpPr>
          <p:cNvPr id="419" name="Shape 419"/>
          <p:cNvCxnSpPr/>
          <p:nvPr/>
        </p:nvCxnSpPr>
        <p:spPr>
          <a:xfrm>
            <a:off x="554777" y="2580307"/>
            <a:ext cx="12648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5188515" y="1520593"/>
            <a:ext cx="6594400" cy="4256000"/>
          </a:xfrm>
          <a:prstGeom prst="rect">
            <a:avLst/>
          </a:prstGeom>
          <a:noFill/>
          <a:ln>
            <a:noFill/>
          </a:ln>
        </p:spPr>
      </p:pic>
      <p:sp>
        <p:nvSpPr>
          <p:cNvPr id="421" name="Shape 421"/>
          <p:cNvSpPr txBox="1">
            <a:spLocks noGrp="1"/>
          </p:cNvSpPr>
          <p:nvPr>
            <p:ph type="title"/>
          </p:nvPr>
        </p:nvSpPr>
        <p:spPr>
          <a:xfrm>
            <a:off x="415600" y="593367"/>
            <a:ext cx="11360800" cy="763600"/>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838200" y="365125"/>
            <a:ext cx="10515600" cy="1325600"/>
          </a:xfrm>
          <a:prstGeom prst="rect">
            <a:avLst/>
          </a:prstGeom>
        </p:spPr>
        <p:txBody>
          <a:bodyPr spcFirstLastPara="1" vert="horz" wrap="square" lIns="91433" tIns="91433" rIns="91433" bIns="91433" rtlCol="0" anchor="ctr" anchorCtr="0">
            <a:noAutofit/>
          </a:bodyPr>
          <a:lstStyle/>
          <a:p>
            <a:pPr>
              <a:spcBef>
                <a:spcPts val="0"/>
              </a:spcBef>
            </a:pPr>
            <a:r>
              <a:rPr lang="en"/>
              <a:t>Current Platforms for Serverless</a:t>
            </a:r>
            <a:endParaRPr/>
          </a:p>
        </p:txBody>
      </p:sp>
      <p:pic>
        <p:nvPicPr>
          <p:cNvPr id="498" name="Shape 498"/>
          <p:cNvPicPr preferRelativeResize="0"/>
          <p:nvPr/>
        </p:nvPicPr>
        <p:blipFill>
          <a:blip r:embed="rId3">
            <a:alphaModFix/>
          </a:blip>
          <a:stretch>
            <a:fillRect/>
          </a:stretch>
        </p:blipFill>
        <p:spPr>
          <a:xfrm>
            <a:off x="8714033" y="2029467"/>
            <a:ext cx="2115867" cy="481167"/>
          </a:xfrm>
          <a:prstGeom prst="rect">
            <a:avLst/>
          </a:prstGeom>
          <a:noFill/>
          <a:ln>
            <a:noFill/>
          </a:ln>
        </p:spPr>
      </p:pic>
      <p:grpSp>
        <p:nvGrpSpPr>
          <p:cNvPr id="499" name="Shape 499"/>
          <p:cNvGrpSpPr/>
          <p:nvPr/>
        </p:nvGrpSpPr>
        <p:grpSpPr>
          <a:xfrm>
            <a:off x="3323600" y="2895334"/>
            <a:ext cx="1961600" cy="1418500"/>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121900" tIns="121900" rIns="121900" bIns="121900" anchor="t" anchorCtr="0">
              <a:noAutofit/>
            </a:bodyPr>
            <a:lstStyle/>
            <a:p>
              <a:r>
                <a:rPr lang="en" sz="2400"/>
                <a:t>Azure Functions</a:t>
              </a:r>
              <a:endParaRPr sz="2400"/>
            </a:p>
          </p:txBody>
        </p:sp>
      </p:grpSp>
      <p:grpSp>
        <p:nvGrpSpPr>
          <p:cNvPr id="502" name="Shape 502"/>
          <p:cNvGrpSpPr/>
          <p:nvPr/>
        </p:nvGrpSpPr>
        <p:grpSpPr>
          <a:xfrm>
            <a:off x="5930070" y="1530300"/>
            <a:ext cx="1552335" cy="2175077"/>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AWS Lambda</a:t>
              </a:r>
              <a:endParaRPr sz="2400">
                <a:solidFill>
                  <a:schemeClr val="dk1"/>
                </a:solidFill>
              </a:endParaRPr>
            </a:p>
          </p:txBody>
        </p:sp>
      </p:grpSp>
      <p:pic>
        <p:nvPicPr>
          <p:cNvPr id="505" name="Shape 505"/>
          <p:cNvPicPr preferRelativeResize="0"/>
          <p:nvPr/>
        </p:nvPicPr>
        <p:blipFill>
          <a:blip r:embed="rId6">
            <a:alphaModFix/>
          </a:blip>
          <a:stretch>
            <a:fillRect/>
          </a:stretch>
        </p:blipFill>
        <p:spPr>
          <a:xfrm>
            <a:off x="473400" y="1748784"/>
            <a:ext cx="3484635" cy="761833"/>
          </a:xfrm>
          <a:prstGeom prst="rect">
            <a:avLst/>
          </a:prstGeom>
          <a:noFill/>
          <a:ln>
            <a:noFill/>
          </a:ln>
        </p:spPr>
      </p:pic>
      <p:grpSp>
        <p:nvGrpSpPr>
          <p:cNvPr id="506" name="Shape 506"/>
          <p:cNvGrpSpPr/>
          <p:nvPr/>
        </p:nvGrpSpPr>
        <p:grpSpPr>
          <a:xfrm>
            <a:off x="9080667" y="3341668"/>
            <a:ext cx="2070400" cy="1593965"/>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121900" tIns="121900" rIns="121900" bIns="121900" anchor="t" anchorCtr="0">
              <a:noAutofit/>
            </a:bodyPr>
            <a:lstStyle/>
            <a:p>
              <a:r>
                <a:rPr lang="en" sz="2400"/>
                <a:t>Kubernetes</a:t>
              </a:r>
              <a:endParaRPr sz="2400"/>
            </a:p>
          </p:txBody>
        </p:sp>
      </p:grpSp>
      <p:grpSp>
        <p:nvGrpSpPr>
          <p:cNvPr id="509" name="Shape 509"/>
          <p:cNvGrpSpPr/>
          <p:nvPr/>
        </p:nvGrpSpPr>
        <p:grpSpPr>
          <a:xfrm>
            <a:off x="5975701" y="4061400"/>
            <a:ext cx="2782567" cy="2367667"/>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121900" tIns="121900" rIns="121900" bIns="121900" anchor="t" anchorCtr="0">
              <a:noAutofit/>
            </a:bodyPr>
            <a:lstStyle/>
            <a:p>
              <a:r>
                <a:rPr lang="en" sz="2400"/>
                <a:t>Google Functions</a:t>
              </a:r>
              <a:endParaRPr sz="2400"/>
            </a:p>
          </p:txBody>
        </p:sp>
      </p:grpSp>
      <p:pic>
        <p:nvPicPr>
          <p:cNvPr id="512" name="Shape 512"/>
          <p:cNvPicPr preferRelativeResize="0"/>
          <p:nvPr/>
        </p:nvPicPr>
        <p:blipFill>
          <a:blip r:embed="rId9">
            <a:alphaModFix/>
          </a:blip>
          <a:stretch>
            <a:fillRect/>
          </a:stretch>
        </p:blipFill>
        <p:spPr>
          <a:xfrm>
            <a:off x="392467" y="2783018"/>
            <a:ext cx="1104900" cy="1104900"/>
          </a:xfrm>
          <a:prstGeom prst="rect">
            <a:avLst/>
          </a:prstGeom>
          <a:noFill/>
          <a:ln>
            <a:noFill/>
          </a:ln>
        </p:spPr>
      </p:pic>
      <p:grpSp>
        <p:nvGrpSpPr>
          <p:cNvPr id="513" name="Shape 513"/>
          <p:cNvGrpSpPr/>
          <p:nvPr/>
        </p:nvGrpSpPr>
        <p:grpSpPr>
          <a:xfrm>
            <a:off x="3697305" y="4667583"/>
            <a:ext cx="1453036" cy="1593988"/>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Red-Hat</a:t>
              </a:r>
              <a:endParaRPr sz="2400">
                <a:solidFill>
                  <a:schemeClr val="dk1"/>
                </a:solidFill>
              </a:endParaRPr>
            </a:p>
          </p:txBody>
        </p:sp>
      </p:grpSp>
      <p:pic>
        <p:nvPicPr>
          <p:cNvPr id="516" name="Shape 516"/>
          <p:cNvPicPr preferRelativeResize="0"/>
          <p:nvPr/>
        </p:nvPicPr>
        <p:blipFill>
          <a:blip r:embed="rId11">
            <a:alphaModFix/>
          </a:blip>
          <a:stretch>
            <a:fillRect/>
          </a:stretch>
        </p:blipFill>
        <p:spPr>
          <a:xfrm>
            <a:off x="9209901" y="1252368"/>
            <a:ext cx="848833" cy="848833"/>
          </a:xfrm>
          <a:prstGeom prst="rect">
            <a:avLst/>
          </a:prstGeom>
          <a:noFill/>
          <a:ln>
            <a:noFill/>
          </a:ln>
        </p:spPr>
      </p:pic>
      <p:grpSp>
        <p:nvGrpSpPr>
          <p:cNvPr id="517" name="Shape 517"/>
          <p:cNvGrpSpPr/>
          <p:nvPr/>
        </p:nvGrpSpPr>
        <p:grpSpPr>
          <a:xfrm>
            <a:off x="541233" y="4352367"/>
            <a:ext cx="2474800" cy="1582400"/>
            <a:chOff x="433775" y="3869800"/>
            <a:chExt cx="1856100" cy="1186800"/>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33775" y="4691800"/>
              <a:ext cx="1856100" cy="3648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IBM Cloud Functions</a:t>
              </a:r>
              <a:endParaRPr sz="2400">
                <a:solidFill>
                  <a:schemeClr val="dk1"/>
                </a:solidFill>
              </a:endParaRPr>
            </a:p>
          </p:txBody>
        </p:sp>
      </p:grpSp>
      <p:pic>
        <p:nvPicPr>
          <p:cNvPr id="520" name="Shape 520"/>
          <p:cNvPicPr preferRelativeResize="0"/>
          <p:nvPr/>
        </p:nvPicPr>
        <p:blipFill>
          <a:blip r:embed="rId13">
            <a:alphaModFix/>
          </a:blip>
          <a:stretch>
            <a:fillRect/>
          </a:stretch>
        </p:blipFill>
        <p:spPr>
          <a:xfrm>
            <a:off x="9209900" y="5222681"/>
            <a:ext cx="2115867" cy="881611"/>
          </a:xfrm>
          <a:prstGeom prst="rect">
            <a:avLst/>
          </a:prstGeom>
          <a:noFill/>
          <a:ln>
            <a:noFill/>
          </a:ln>
        </p:spPr>
      </p:pic>
    </p:spTree>
    <p:extLst>
      <p:ext uri="{BB962C8B-B14F-4D97-AF65-F5344CB8AC3E}">
        <p14:creationId xmlns:p14="http://schemas.microsoft.com/office/powerpoint/2010/main" val="149193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Questions, Answers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55200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B042581-B594-BA43-80B8-3840632F81F9}"/>
              </a:ext>
            </a:extLst>
          </p:cNvPr>
          <p:cNvPicPr>
            <a:picLocks noChangeAspect="1"/>
          </p:cNvPicPr>
          <p:nvPr/>
        </p:nvPicPr>
        <p:blipFill>
          <a:blip r:embed="rId4"/>
          <a:stretch>
            <a:fillRect/>
          </a:stretch>
        </p:blipFill>
        <p:spPr>
          <a:xfrm>
            <a:off x="232913" y="888369"/>
            <a:ext cx="11441502" cy="5274727"/>
          </a:xfrm>
          <a:prstGeom prst="rect">
            <a:avLst/>
          </a:prstGeom>
        </p:spPr>
      </p:pic>
    </p:spTree>
    <p:extLst>
      <p:ext uri="{BB962C8B-B14F-4D97-AF65-F5344CB8AC3E}">
        <p14:creationId xmlns:p14="http://schemas.microsoft.com/office/powerpoint/2010/main" val="1709684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B042581-B594-BA43-80B8-3840632F81F9}"/>
              </a:ext>
            </a:extLst>
          </p:cNvPr>
          <p:cNvPicPr>
            <a:picLocks noChangeAspect="1"/>
          </p:cNvPicPr>
          <p:nvPr/>
        </p:nvPicPr>
        <p:blipFill>
          <a:blip r:embed="rId4"/>
          <a:stretch>
            <a:fillRect/>
          </a:stretch>
        </p:blipFill>
        <p:spPr>
          <a:xfrm>
            <a:off x="232913" y="888369"/>
            <a:ext cx="11441502" cy="5274727"/>
          </a:xfrm>
          <a:prstGeom prst="rect">
            <a:avLst/>
          </a:prstGeom>
        </p:spPr>
      </p:pic>
    </p:spTree>
    <p:extLst>
      <p:ext uri="{BB962C8B-B14F-4D97-AF65-F5344CB8AC3E}">
        <p14:creationId xmlns:p14="http://schemas.microsoft.com/office/powerpoint/2010/main" val="921841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B37B8D1-FDAE-8141-96CF-B1BA6E9E89AE}"/>
              </a:ext>
            </a:extLst>
          </p:cNvPr>
          <p:cNvPicPr>
            <a:picLocks noChangeAspect="1"/>
          </p:cNvPicPr>
          <p:nvPr/>
        </p:nvPicPr>
        <p:blipFill>
          <a:blip r:embed="rId4"/>
          <a:stretch>
            <a:fillRect/>
          </a:stretch>
        </p:blipFill>
        <p:spPr>
          <a:xfrm>
            <a:off x="53855" y="840639"/>
            <a:ext cx="5071973" cy="2795724"/>
          </a:xfrm>
          <a:prstGeom prst="rect">
            <a:avLst/>
          </a:prstGeom>
        </p:spPr>
      </p:pic>
      <p:pic>
        <p:nvPicPr>
          <p:cNvPr id="5" name="Picture 4">
            <a:extLst>
              <a:ext uri="{FF2B5EF4-FFF2-40B4-BE49-F238E27FC236}">
                <a16:creationId xmlns:a16="http://schemas.microsoft.com/office/drawing/2014/main" id="{138CE96B-2300-F845-A5D5-2E76291C4B48}"/>
              </a:ext>
            </a:extLst>
          </p:cNvPr>
          <p:cNvPicPr>
            <a:picLocks noChangeAspect="1"/>
          </p:cNvPicPr>
          <p:nvPr/>
        </p:nvPicPr>
        <p:blipFill>
          <a:blip r:embed="rId5"/>
          <a:stretch>
            <a:fillRect/>
          </a:stretch>
        </p:blipFill>
        <p:spPr>
          <a:xfrm>
            <a:off x="5125828" y="840639"/>
            <a:ext cx="6860857" cy="3868438"/>
          </a:xfrm>
          <a:prstGeom prst="rect">
            <a:avLst/>
          </a:prstGeom>
        </p:spPr>
      </p:pic>
    </p:spTree>
    <p:extLst>
      <p:ext uri="{BB962C8B-B14F-4D97-AF65-F5344CB8AC3E}">
        <p14:creationId xmlns:p14="http://schemas.microsoft.com/office/powerpoint/2010/main" val="3356854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API Gateway Event</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EA0E9DD-42DE-1E49-A526-F42D55CBBAD2}"/>
              </a:ext>
            </a:extLst>
          </p:cNvPr>
          <p:cNvPicPr>
            <a:picLocks noChangeAspect="1"/>
          </p:cNvPicPr>
          <p:nvPr/>
        </p:nvPicPr>
        <p:blipFill>
          <a:blip r:embed="rId4"/>
          <a:stretch>
            <a:fillRect/>
          </a:stretch>
        </p:blipFill>
        <p:spPr>
          <a:xfrm>
            <a:off x="340784" y="741410"/>
            <a:ext cx="11372491" cy="5269976"/>
          </a:xfrm>
          <a:prstGeom prst="rect">
            <a:avLst/>
          </a:prstGeom>
        </p:spPr>
      </p:pic>
    </p:spTree>
    <p:extLst>
      <p:ext uri="{BB962C8B-B14F-4D97-AF65-F5344CB8AC3E}">
        <p14:creationId xmlns:p14="http://schemas.microsoft.com/office/powerpoint/2010/main" val="1939957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18554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Class Status and Updates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9276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Class Status and Updates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881150"/>
            <a:ext cx="11778953" cy="5210617"/>
          </a:xfrm>
        </p:spPr>
        <p:txBody>
          <a:bodyPr>
            <a:noAutofit/>
          </a:bodyPr>
          <a:lstStyle/>
          <a:p>
            <a:pPr>
              <a:lnSpc>
                <a:spcPct val="100000"/>
              </a:lnSpc>
              <a:spcBef>
                <a:spcPts val="0"/>
              </a:spcBef>
            </a:pPr>
            <a:r>
              <a:rPr lang="en-US" sz="2400" dirty="0"/>
              <a:t>Some statics:</a:t>
            </a:r>
          </a:p>
          <a:p>
            <a:pPr lvl="1">
              <a:lnSpc>
                <a:spcPct val="100000"/>
              </a:lnSpc>
              <a:spcBef>
                <a:spcPts val="0"/>
              </a:spcBef>
            </a:pPr>
            <a:r>
              <a:rPr lang="en-US" sz="2000" dirty="0"/>
              <a:t>Course has 125 registered students:</a:t>
            </a:r>
          </a:p>
          <a:p>
            <a:pPr lvl="2">
              <a:lnSpc>
                <a:spcPct val="100000"/>
              </a:lnSpc>
              <a:spcBef>
                <a:spcPts val="0"/>
              </a:spcBef>
            </a:pPr>
            <a:r>
              <a:rPr lang="en-US" sz="1600" dirty="0"/>
              <a:t>Section 001: 113 students</a:t>
            </a:r>
          </a:p>
          <a:p>
            <a:pPr lvl="3">
              <a:lnSpc>
                <a:spcPct val="100000"/>
              </a:lnSpc>
              <a:spcBef>
                <a:spcPts val="0"/>
              </a:spcBef>
            </a:pPr>
            <a:r>
              <a:rPr lang="en-US" sz="1400" dirty="0"/>
              <a:t>Attendance “On-Campus:” 27</a:t>
            </a:r>
          </a:p>
          <a:p>
            <a:pPr lvl="3">
              <a:lnSpc>
                <a:spcPct val="100000"/>
              </a:lnSpc>
              <a:spcBef>
                <a:spcPts val="0"/>
              </a:spcBef>
            </a:pPr>
            <a:r>
              <a:rPr lang="en-US" sz="1400" dirty="0"/>
              <a:t>Attendance “Online:” 84</a:t>
            </a:r>
          </a:p>
          <a:p>
            <a:pPr lvl="3">
              <a:lnSpc>
                <a:spcPct val="100000"/>
              </a:lnSpc>
              <a:spcBef>
                <a:spcPts val="0"/>
              </a:spcBef>
            </a:pPr>
            <a:r>
              <a:rPr lang="en-US" sz="1400" dirty="0"/>
              <a:t>Attendance “Unspecified:” 1</a:t>
            </a:r>
          </a:p>
          <a:p>
            <a:pPr lvl="2">
              <a:lnSpc>
                <a:spcPct val="100000"/>
              </a:lnSpc>
              <a:spcBef>
                <a:spcPts val="0"/>
              </a:spcBef>
            </a:pPr>
            <a:r>
              <a:rPr lang="en-US" sz="1600" dirty="0"/>
              <a:t>Section V01:  13</a:t>
            </a:r>
          </a:p>
          <a:p>
            <a:pPr lvl="1">
              <a:lnSpc>
                <a:spcPct val="100000"/>
              </a:lnSpc>
              <a:spcBef>
                <a:spcPts val="0"/>
              </a:spcBef>
            </a:pPr>
            <a:r>
              <a:rPr lang="en-US" sz="2000" dirty="0"/>
              <a:t>Milestone status report submissions:</a:t>
            </a:r>
          </a:p>
          <a:p>
            <a:pPr lvl="2">
              <a:lnSpc>
                <a:spcPct val="100000"/>
              </a:lnSpc>
              <a:spcBef>
                <a:spcPts val="0"/>
              </a:spcBef>
            </a:pPr>
            <a:r>
              <a:rPr lang="en-US" sz="1600" dirty="0"/>
              <a:t>Milestone 0: 108</a:t>
            </a:r>
          </a:p>
          <a:p>
            <a:pPr lvl="2">
              <a:lnSpc>
                <a:spcPct val="100000"/>
              </a:lnSpc>
              <a:spcBef>
                <a:spcPts val="0"/>
              </a:spcBef>
            </a:pPr>
            <a:r>
              <a:rPr lang="en-US" sz="1600" dirty="0"/>
              <a:t>Milestone 1: 37</a:t>
            </a:r>
          </a:p>
          <a:p>
            <a:pPr lvl="2">
              <a:lnSpc>
                <a:spcPct val="100000"/>
              </a:lnSpc>
              <a:spcBef>
                <a:spcPts val="0"/>
              </a:spcBef>
            </a:pPr>
            <a:r>
              <a:rPr lang="en-US" sz="1600" dirty="0"/>
              <a:t>Milestone 2: 33</a:t>
            </a:r>
            <a:br>
              <a:rPr lang="en-US" sz="1600" dirty="0"/>
            </a:br>
            <a:endParaRPr lang="en-US" sz="1600" dirty="0"/>
          </a:p>
          <a:p>
            <a:pPr>
              <a:lnSpc>
                <a:spcPct val="100000"/>
              </a:lnSpc>
              <a:spcBef>
                <a:spcPts val="0"/>
              </a:spcBef>
            </a:pPr>
            <a:r>
              <a:rPr lang="en-US" sz="2400" dirty="0"/>
              <a:t>Organizations:</a:t>
            </a:r>
          </a:p>
          <a:p>
            <a:pPr lvl="1">
              <a:lnSpc>
                <a:spcPct val="100000"/>
              </a:lnSpc>
              <a:spcBef>
                <a:spcPts val="0"/>
              </a:spcBef>
            </a:pPr>
            <a:r>
              <a:rPr lang="en-US" sz="2000" dirty="0"/>
              <a:t>I have added all teams that provided info on the </a:t>
            </a:r>
            <a:r>
              <a:rPr lang="en-US" sz="2000" dirty="0">
                <a:hlinkClick r:id="rId4"/>
              </a:rPr>
              <a:t>account sheet</a:t>
            </a:r>
            <a:r>
              <a:rPr lang="en-US" sz="2000" dirty="0"/>
              <a:t> to the organization.</a:t>
            </a:r>
          </a:p>
          <a:p>
            <a:pPr lvl="1">
              <a:lnSpc>
                <a:spcPct val="100000"/>
              </a:lnSpc>
              <a:spcBef>
                <a:spcPts val="0"/>
              </a:spcBef>
            </a:pPr>
            <a:r>
              <a:rPr lang="en-US" sz="2000" dirty="0"/>
              <a:t>There are 16 entries on the sheet, which seems low.</a:t>
            </a:r>
          </a:p>
          <a:p>
            <a:pPr lvl="1">
              <a:lnSpc>
                <a:spcPct val="100000"/>
              </a:lnSpc>
              <a:spcBef>
                <a:spcPts val="0"/>
              </a:spcBef>
            </a:pPr>
            <a:endParaRPr lang="en-US" sz="2000" dirty="0"/>
          </a:p>
          <a:p>
            <a:pPr>
              <a:lnSpc>
                <a:spcPct val="100000"/>
              </a:lnSpc>
              <a:spcBef>
                <a:spcPts val="0"/>
              </a:spcBef>
            </a:pPr>
            <a:r>
              <a:rPr lang="en-US" sz="2400" dirty="0"/>
              <a:t>I would like to start holding meetings with teams. </a:t>
            </a:r>
          </a:p>
        </p:txBody>
      </p:sp>
    </p:spTree>
    <p:extLst>
      <p:ext uri="{BB962C8B-B14F-4D97-AF65-F5344CB8AC3E}">
        <p14:creationId xmlns:p14="http://schemas.microsoft.com/office/powerpoint/2010/main" val="3593701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RDS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86650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04A93AC-A8AE-D741-A3C7-5DFA825FDC4E}"/>
              </a:ext>
            </a:extLst>
          </p:cNvPr>
          <p:cNvPicPr>
            <a:picLocks noChangeAspect="1"/>
          </p:cNvPicPr>
          <p:nvPr/>
        </p:nvPicPr>
        <p:blipFill>
          <a:blip r:embed="rId4"/>
          <a:stretch>
            <a:fillRect/>
          </a:stretch>
        </p:blipFill>
        <p:spPr>
          <a:xfrm>
            <a:off x="97942" y="680107"/>
            <a:ext cx="5763065" cy="5438385"/>
          </a:xfrm>
          <a:prstGeom prst="rect">
            <a:avLst/>
          </a:prstGeom>
        </p:spPr>
      </p:pic>
      <p:pic>
        <p:nvPicPr>
          <p:cNvPr id="3" name="Picture 2">
            <a:extLst>
              <a:ext uri="{FF2B5EF4-FFF2-40B4-BE49-F238E27FC236}">
                <a16:creationId xmlns:a16="http://schemas.microsoft.com/office/drawing/2014/main" id="{8FF52B8D-10F4-1E49-B03A-7E4FA7C56AE5}"/>
              </a:ext>
            </a:extLst>
          </p:cNvPr>
          <p:cNvPicPr>
            <a:picLocks noChangeAspect="1"/>
          </p:cNvPicPr>
          <p:nvPr/>
        </p:nvPicPr>
        <p:blipFill>
          <a:blip r:embed="rId5"/>
          <a:stretch>
            <a:fillRect/>
          </a:stretch>
        </p:blipFill>
        <p:spPr>
          <a:xfrm>
            <a:off x="6072543" y="653381"/>
            <a:ext cx="5914142" cy="5438386"/>
          </a:xfrm>
          <a:prstGeom prst="rect">
            <a:avLst/>
          </a:prstGeom>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Tree>
    <p:extLst>
      <p:ext uri="{BB962C8B-B14F-4D97-AF65-F5344CB8AC3E}">
        <p14:creationId xmlns:p14="http://schemas.microsoft.com/office/powerpoint/2010/main" val="3967594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4" name="Picture 3">
            <a:extLst>
              <a:ext uri="{FF2B5EF4-FFF2-40B4-BE49-F238E27FC236}">
                <a16:creationId xmlns:a16="http://schemas.microsoft.com/office/drawing/2014/main" id="{ACDE5D76-FE21-9446-AD55-F9E75BBB88AE}"/>
              </a:ext>
            </a:extLst>
          </p:cNvPr>
          <p:cNvPicPr>
            <a:picLocks noChangeAspect="1"/>
          </p:cNvPicPr>
          <p:nvPr/>
        </p:nvPicPr>
        <p:blipFill>
          <a:blip r:embed="rId4"/>
          <a:stretch>
            <a:fillRect/>
          </a:stretch>
        </p:blipFill>
        <p:spPr>
          <a:xfrm>
            <a:off x="2369127" y="622300"/>
            <a:ext cx="6691704" cy="5535470"/>
          </a:xfrm>
          <a:prstGeom prst="rect">
            <a:avLst/>
          </a:prstGeom>
        </p:spPr>
      </p:pic>
    </p:spTree>
    <p:extLst>
      <p:ext uri="{BB962C8B-B14F-4D97-AF65-F5344CB8AC3E}">
        <p14:creationId xmlns:p14="http://schemas.microsoft.com/office/powerpoint/2010/main" val="1155129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30644</TotalTime>
  <Words>1442</Words>
  <Application>Microsoft Macintosh PowerPoint</Application>
  <PresentationFormat>Widescreen</PresentationFormat>
  <Paragraphs>237</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Helvetica Neue</vt:lpstr>
      <vt:lpstr>Helvetica Neue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triggers code execution?</vt:lpstr>
      <vt:lpstr>Current Platforms for Serverless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117</cp:revision>
  <cp:lastPrinted>2019-12-22T11:43:29Z</cp:lastPrinted>
  <dcterms:created xsi:type="dcterms:W3CDTF">2019-12-10T14:25:24Z</dcterms:created>
  <dcterms:modified xsi:type="dcterms:W3CDTF">2020-10-18T19:51:53Z</dcterms:modified>
</cp:coreProperties>
</file>